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C960D6-DF73-466A-ADE0-2A6E0A2E15DA}"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185783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24396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599979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2921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858766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C960D6-DF73-466A-ADE0-2A6E0A2E15DA}"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093890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5C960D6-DF73-466A-ADE0-2A6E0A2E15DA}"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398068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960D6-DF73-466A-ADE0-2A6E0A2E15DA}"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17731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960D6-DF73-466A-ADE0-2A6E0A2E15DA}"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327955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C960D6-DF73-466A-ADE0-2A6E0A2E15DA}"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08069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C960D6-DF73-466A-ADE0-2A6E0A2E15DA}"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242119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32460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C960D6-DF73-466A-ADE0-2A6E0A2E15DA}"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792724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5C960D6-DF73-466A-ADE0-2A6E0A2E15DA}"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1977431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5C960D6-DF73-466A-ADE0-2A6E0A2E15DA}"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322542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282408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C960D6-DF73-466A-ADE0-2A6E0A2E15DA}"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59F4BD-6002-4F6B-AD3A-005891AEE47A}" type="slidenum">
              <a:rPr lang="en-US" smtClean="0"/>
              <a:t>‹#›</a:t>
            </a:fld>
            <a:endParaRPr lang="en-US"/>
          </a:p>
        </p:txBody>
      </p:sp>
    </p:spTree>
    <p:extLst>
      <p:ext uri="{BB962C8B-B14F-4D97-AF65-F5344CB8AC3E}">
        <p14:creationId xmlns:p14="http://schemas.microsoft.com/office/powerpoint/2010/main" val="369738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5C960D6-DF73-466A-ADE0-2A6E0A2E15DA}" type="datetimeFigureOut">
              <a:rPr lang="en-US" smtClean="0"/>
              <a:t>8/31/2017</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959F4BD-6002-4F6B-AD3A-005891AEE47A}" type="slidenum">
              <a:rPr lang="en-US" smtClean="0"/>
              <a:t>‹#›</a:t>
            </a:fld>
            <a:endParaRPr lang="en-US"/>
          </a:p>
        </p:txBody>
      </p:sp>
    </p:spTree>
    <p:extLst>
      <p:ext uri="{BB962C8B-B14F-4D97-AF65-F5344CB8AC3E}">
        <p14:creationId xmlns:p14="http://schemas.microsoft.com/office/powerpoint/2010/main" val="1600029428"/>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7" Type="http://schemas.microsoft.com/office/2007/relationships/hdphoto" Target="../media/hdphoto3.wdp"/><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jpeg"/><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hemeOverride" Target="../theme/themeOverride15.xml"/><Relationship Id="rId6" Type="http://schemas.openxmlformats.org/officeDocument/2006/relationships/image" Target="../media/image21.png"/><Relationship Id="rId5" Type="http://schemas.openxmlformats.org/officeDocument/2006/relationships/image" Target="../media/image20.png"/><Relationship Id="rId10" Type="http://schemas.microsoft.com/office/2007/relationships/hdphoto" Target="../media/hdphoto5.wdp"/><Relationship Id="rId4" Type="http://schemas.openxmlformats.org/officeDocument/2006/relationships/image" Target="../media/image19.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13" Type="http://schemas.microsoft.com/office/2007/relationships/hdphoto" Target="../media/hdphoto9.wdp"/><Relationship Id="rId3" Type="http://schemas.openxmlformats.org/officeDocument/2006/relationships/image" Target="../media/image4.jpeg"/><Relationship Id="rId7" Type="http://schemas.microsoft.com/office/2007/relationships/hdphoto" Target="../media/hdphoto6.wdp"/><Relationship Id="rId12"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hemeOverride" Target="../theme/themeOverride16.xml"/><Relationship Id="rId6" Type="http://schemas.openxmlformats.org/officeDocument/2006/relationships/image" Target="../media/image26.png"/><Relationship Id="rId11" Type="http://schemas.microsoft.com/office/2007/relationships/hdphoto" Target="../media/hdphoto8.wdp"/><Relationship Id="rId5" Type="http://schemas.openxmlformats.org/officeDocument/2006/relationships/image" Target="../media/image25.png"/><Relationship Id="rId10" Type="http://schemas.openxmlformats.org/officeDocument/2006/relationships/image" Target="../media/image28.png"/><Relationship Id="rId4" Type="http://schemas.openxmlformats.org/officeDocument/2006/relationships/image" Target="../media/image24.png"/><Relationship Id="rId9" Type="http://schemas.microsoft.com/office/2007/relationships/hdphoto" Target="../media/hdphoto7.wdp"/></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image" Target="../media/image31.png"/><Relationship Id="rId5" Type="http://schemas.microsoft.com/office/2007/relationships/hdphoto" Target="../media/hdphoto10.wdp"/><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jpeg"/><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hemeOverride" Target="../theme/themeOverride18.xml"/><Relationship Id="rId6" Type="http://schemas.microsoft.com/office/2007/relationships/hdphoto" Target="../media/hdphoto11.wdp"/><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7.gif"/></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trellis">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955800"/>
            <a:ext cx="8689976" cy="635000"/>
          </a:xfrm>
        </p:spPr>
        <p:txBody>
          <a:bodyPr>
            <a:normAutofit/>
          </a:bodyPr>
          <a:lstStyle/>
          <a:p>
            <a:r>
              <a:rPr lang="en-US" sz="36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Thermodynamics</a:t>
            </a:r>
            <a:r>
              <a:rPr lang="en-US" sz="2800" b="1" dirty="0" smtClean="0">
                <a:solidFill>
                  <a:srgbClr val="FF0000"/>
                </a:solidFill>
                <a:effectLst>
                  <a:outerShdw blurRad="38100" dist="38100" dir="2700000" algn="tl">
                    <a:srgbClr val="000000">
                      <a:alpha val="43137"/>
                    </a:srgbClr>
                  </a:outerShdw>
                </a:effectLst>
                <a:latin typeface="Century Gothic" panose="020B0502020202020204" pitchFamily="34" charset="0"/>
              </a:rPr>
              <a:t> - 2</a:t>
            </a:r>
            <a:endParaRPr lang="en-US" sz="2800" b="1" dirty="0">
              <a:solidFill>
                <a:srgbClr val="FF0000"/>
              </a:solidFill>
              <a:effectLst>
                <a:outerShdw blurRad="38100" dist="38100" dir="2700000" algn="tl">
                  <a:srgbClr val="000000">
                    <a:alpha val="43137"/>
                  </a:srgbClr>
                </a:outerShdw>
              </a:effectLst>
              <a:latin typeface="Century Gothic" panose="020B0502020202020204" pitchFamily="34" charset="0"/>
            </a:endParaRPr>
          </a:p>
        </p:txBody>
      </p:sp>
      <p:sp>
        <p:nvSpPr>
          <p:cNvPr id="3" name="Subtitle 2"/>
          <p:cNvSpPr>
            <a:spLocks noGrp="1"/>
          </p:cNvSpPr>
          <p:nvPr>
            <p:ph type="subTitle" idx="1"/>
          </p:nvPr>
        </p:nvSpPr>
        <p:spPr>
          <a:xfrm>
            <a:off x="1751012" y="3060700"/>
            <a:ext cx="8689976" cy="2120901"/>
          </a:xfrm>
        </p:spPr>
        <p:txBody>
          <a:bodyPr>
            <a:normAutofit lnSpcReduction="10000"/>
          </a:bodyPr>
          <a:lstStyle/>
          <a:p>
            <a:pPr>
              <a:lnSpc>
                <a:spcPct val="100000"/>
              </a:lnSpc>
            </a:pPr>
            <a:r>
              <a:rPr lang="en-US" b="1" cap="none" dirty="0" smtClean="0">
                <a:solidFill>
                  <a:schemeClr val="tx1"/>
                </a:solidFill>
                <a:effectLst>
                  <a:outerShdw blurRad="38100" dist="38100" dir="2700000" algn="tl">
                    <a:srgbClr val="000000">
                      <a:alpha val="43137"/>
                    </a:srgbClr>
                  </a:outerShdw>
                </a:effectLst>
                <a:latin typeface="Century Gothic" panose="020B0502020202020204" pitchFamily="34" charset="0"/>
              </a:rPr>
              <a:t>By</a:t>
            </a:r>
          </a:p>
          <a:p>
            <a:pPr>
              <a:lnSpc>
                <a:spcPct val="100000"/>
              </a:lnSpc>
            </a:pPr>
            <a:r>
              <a:rPr lang="en-US" sz="2800" b="1" cap="none" dirty="0" smtClean="0">
                <a:solidFill>
                  <a:schemeClr val="tx1"/>
                </a:solidFill>
                <a:effectLst>
                  <a:outerShdw blurRad="38100" dist="38100" dir="2700000" algn="tl">
                    <a:srgbClr val="000000">
                      <a:alpha val="43137"/>
                    </a:srgbClr>
                  </a:outerShdw>
                </a:effectLst>
                <a:latin typeface="Century Gothic" panose="020B0502020202020204" pitchFamily="34" charset="0"/>
              </a:rPr>
              <a:t>C. D. </a:t>
            </a:r>
            <a:r>
              <a:rPr lang="en-US" sz="2800" b="1" cap="none" dirty="0" err="1" smtClean="0">
                <a:solidFill>
                  <a:schemeClr val="tx1"/>
                </a:solidFill>
                <a:effectLst>
                  <a:outerShdw blurRad="38100" dist="38100" dir="2700000" algn="tl">
                    <a:srgbClr val="000000">
                      <a:alpha val="43137"/>
                    </a:srgbClr>
                  </a:outerShdw>
                </a:effectLst>
                <a:latin typeface="Century Gothic" panose="020B0502020202020204" pitchFamily="34" charset="0"/>
              </a:rPr>
              <a:t>Mungmode</a:t>
            </a:r>
            <a:endParaRPr lang="en-US" sz="2800" b="1" dirty="0" smtClean="0">
              <a:solidFill>
                <a:schemeClr val="tx1"/>
              </a:solidFill>
              <a:effectLst>
                <a:outerShdw blurRad="38100" dist="38100" dir="2700000" algn="tl">
                  <a:srgbClr val="000000">
                    <a:alpha val="43137"/>
                  </a:srgbClr>
                </a:outerShdw>
              </a:effectLst>
              <a:latin typeface="Century Gothic" panose="020B0502020202020204" pitchFamily="34" charset="0"/>
            </a:endParaRPr>
          </a:p>
          <a:p>
            <a:pPr>
              <a:lnSpc>
                <a:spcPct val="100000"/>
              </a:lnSpc>
            </a:pPr>
            <a:r>
              <a:rPr lang="en-US" sz="1800" b="1" cap="none" dirty="0" smtClean="0">
                <a:solidFill>
                  <a:schemeClr val="tx1"/>
                </a:solidFill>
                <a:effectLst>
                  <a:outerShdw blurRad="38100" dist="38100" dir="2700000" algn="tl">
                    <a:srgbClr val="000000">
                      <a:alpha val="43137"/>
                    </a:srgbClr>
                  </a:outerShdw>
                </a:effectLst>
                <a:latin typeface="Century Gothic" panose="020B0502020202020204" pitchFamily="34" charset="0"/>
              </a:rPr>
              <a:t>Assistant Professor</a:t>
            </a:r>
          </a:p>
          <a:p>
            <a:pPr>
              <a:lnSpc>
                <a:spcPct val="100000"/>
              </a:lnSpc>
            </a:pPr>
            <a:r>
              <a:rPr lang="en-US" sz="1800" b="1" cap="none" dirty="0" smtClean="0">
                <a:solidFill>
                  <a:schemeClr val="tx1"/>
                </a:solidFill>
                <a:effectLst>
                  <a:outerShdw blurRad="38100" dist="38100" dir="2700000" algn="tl">
                    <a:srgbClr val="000000">
                      <a:alpha val="43137"/>
                    </a:srgbClr>
                  </a:outerShdw>
                </a:effectLst>
                <a:latin typeface="Century Gothic" panose="020B0502020202020204" pitchFamily="34" charset="0"/>
              </a:rPr>
              <a:t>Department Of Physics </a:t>
            </a:r>
          </a:p>
          <a:p>
            <a:pPr>
              <a:lnSpc>
                <a:spcPct val="100000"/>
              </a:lnSpc>
            </a:pPr>
            <a:r>
              <a:rPr lang="en-US" sz="1800" b="1" cap="none" dirty="0" smtClean="0">
                <a:solidFill>
                  <a:schemeClr val="tx1"/>
                </a:solidFill>
                <a:effectLst>
                  <a:outerShdw blurRad="38100" dist="38100" dir="2700000" algn="tl">
                    <a:srgbClr val="000000">
                      <a:alpha val="43137"/>
                    </a:srgbClr>
                  </a:outerShdw>
                </a:effectLst>
                <a:latin typeface="Century Gothic" panose="020B0502020202020204" pitchFamily="34" charset="0"/>
              </a:rPr>
              <a:t>M. G. College, </a:t>
            </a:r>
            <a:r>
              <a:rPr lang="en-US" sz="1800" b="1" cap="none" dirty="0" err="1" smtClean="0">
                <a:solidFill>
                  <a:schemeClr val="tx1"/>
                </a:solidFill>
                <a:effectLst>
                  <a:outerShdw blurRad="38100" dist="38100" dir="2700000" algn="tl">
                    <a:srgbClr val="000000">
                      <a:alpha val="43137"/>
                    </a:srgbClr>
                  </a:outerShdw>
                </a:effectLst>
                <a:latin typeface="Century Gothic" panose="020B0502020202020204" pitchFamily="34" charset="0"/>
              </a:rPr>
              <a:t>Armori</a:t>
            </a:r>
            <a:endParaRPr lang="en-US" sz="1800" b="1" cap="none" dirty="0" smtClean="0">
              <a:solidFill>
                <a:schemeClr val="tx1"/>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3385035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6323" y="210555"/>
            <a:ext cx="10364452" cy="338086"/>
          </a:xfrm>
        </p:spPr>
        <p:txBody>
          <a:bodyPr>
            <a:normAutofit fontScale="90000"/>
          </a:bodyPr>
          <a:lstStyle/>
          <a:p>
            <a:pPr marL="457200" indent="-457200" algn="l">
              <a:buFont typeface="Wingdings" panose="05000000000000000000" pitchFamily="2" charset="2"/>
              <a:buChar char="v"/>
            </a:pPr>
            <a:r>
              <a:rPr lang="en-US" sz="2800" b="1" u="sng" dirty="0" smtClean="0">
                <a:solidFill>
                  <a:srgbClr val="002060"/>
                </a:solidFill>
                <a:latin typeface="Arial" panose="020B0604020202020204" pitchFamily="34" charset="0"/>
                <a:cs typeface="Arial" panose="020B0604020202020204" pitchFamily="34" charset="0"/>
              </a:rPr>
              <a:t>Second law of thermodynamics:</a:t>
            </a:r>
            <a:endParaRPr lang="en-US" sz="2800" b="1" u="sng"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196323" y="787792"/>
            <a:ext cx="11859689" cy="6070208"/>
          </a:xfrm>
        </p:spPr>
        <p:txBody>
          <a:bodyPr>
            <a:normAutofit lnSpcReduction="10000"/>
          </a:bodyPr>
          <a:lstStyle/>
          <a:p>
            <a:pPr>
              <a:buClr>
                <a:srgbClr val="002060"/>
              </a:buClr>
              <a:buFont typeface="Wingdings" panose="05000000000000000000" pitchFamily="2" charset="2"/>
              <a:buChar char="Ø"/>
            </a:pPr>
            <a:r>
              <a:rPr lang="en-US" sz="1800" b="1" u="sng" dirty="0" smtClean="0">
                <a:solidFill>
                  <a:srgbClr val="002060"/>
                </a:solidFill>
                <a:effectLst/>
                <a:latin typeface="Arial" panose="020B0604020202020204" pitchFamily="34" charset="0"/>
                <a:cs typeface="Arial" panose="020B0604020202020204" pitchFamily="34" charset="0"/>
              </a:rPr>
              <a:t>Plank’s Statement:</a:t>
            </a:r>
          </a:p>
          <a:p>
            <a:pPr marL="0" indent="0" algn="just">
              <a:buClr>
                <a:srgbClr val="002060"/>
              </a:buClr>
              <a:buNone/>
            </a:pPr>
            <a:r>
              <a:rPr lang="en-US" sz="1800" dirty="0" smtClean="0">
                <a:solidFill>
                  <a:srgbClr val="002060"/>
                </a:solidFill>
                <a:effectLst/>
                <a:latin typeface="Arial" panose="020B0604020202020204" pitchFamily="34" charset="0"/>
                <a:cs typeface="Arial" panose="020B0604020202020204" pitchFamily="34" charset="0"/>
              </a:rPr>
              <a:t>	</a:t>
            </a:r>
            <a:r>
              <a:rPr lang="en-US" b="1" i="1" cap="none" dirty="0" smtClean="0">
                <a:solidFill>
                  <a:srgbClr val="002060"/>
                </a:solidFill>
                <a:effectLst/>
                <a:latin typeface="Arial" panose="020B0604020202020204" pitchFamily="34" charset="0"/>
                <a:cs typeface="Arial" panose="020B0604020202020204" pitchFamily="34" charset="0"/>
              </a:rPr>
              <a:t>It is impossible to construct an engine which, working in a complete cycle, will produce no effect other than the raising of a weight and the cooling of a heat reservoir.</a:t>
            </a:r>
          </a:p>
          <a:p>
            <a:pPr>
              <a:buClr>
                <a:srgbClr val="002060"/>
              </a:buClr>
              <a:buFont typeface="Wingdings" panose="05000000000000000000" pitchFamily="2" charset="2"/>
              <a:buChar char="Ø"/>
            </a:pPr>
            <a:r>
              <a:rPr lang="en-US" sz="1800" b="1" u="sng" dirty="0" smtClean="0">
                <a:solidFill>
                  <a:srgbClr val="002060"/>
                </a:solidFill>
                <a:effectLst/>
                <a:latin typeface="Arial" panose="020B0604020202020204" pitchFamily="34" charset="0"/>
                <a:cs typeface="Arial" panose="020B0604020202020204" pitchFamily="34" charset="0"/>
              </a:rPr>
              <a:t>Kelvin-plank statement:</a:t>
            </a:r>
          </a:p>
          <a:p>
            <a:pPr marL="0" indent="0" algn="just">
              <a:buClr>
                <a:srgbClr val="002060"/>
              </a:buClr>
              <a:buNone/>
            </a:pPr>
            <a:r>
              <a:rPr lang="en-US" b="1" i="1" cap="none" dirty="0" smtClean="0">
                <a:solidFill>
                  <a:srgbClr val="002060"/>
                </a:solidFill>
                <a:effectLst/>
                <a:latin typeface="Arial" panose="020B0604020202020204" pitchFamily="34" charset="0"/>
                <a:cs typeface="Arial" panose="020B0604020202020204" pitchFamily="34" charset="0"/>
              </a:rPr>
              <a:t>	It is impossible to construct an engine which, operating in a cycle, has the sole effect of extracting heat from a reservoir and performing an equivalent amount of work.</a:t>
            </a:r>
          </a:p>
          <a:p>
            <a:pPr>
              <a:buClr>
                <a:srgbClr val="002060"/>
              </a:buClr>
              <a:buFont typeface="Wingdings" panose="05000000000000000000" pitchFamily="2" charset="2"/>
              <a:buChar char="Ø"/>
            </a:pPr>
            <a:r>
              <a:rPr lang="en-US" sz="1800" b="1" u="sng" dirty="0">
                <a:solidFill>
                  <a:srgbClr val="002060"/>
                </a:solidFill>
                <a:effectLst/>
                <a:latin typeface="Arial" panose="020B0604020202020204" pitchFamily="34" charset="0"/>
                <a:cs typeface="Arial" panose="020B0604020202020204" pitchFamily="34" charset="0"/>
              </a:rPr>
              <a:t>Clausius’ Statement:</a:t>
            </a:r>
          </a:p>
          <a:p>
            <a:pPr marL="0" indent="0" algn="just">
              <a:buClr>
                <a:srgbClr val="002060"/>
              </a:buClr>
              <a:buNone/>
            </a:pPr>
            <a:r>
              <a:rPr lang="en-US" b="1" i="1" cap="none" dirty="0">
                <a:solidFill>
                  <a:srgbClr val="002060"/>
                </a:solidFill>
                <a:effectLst/>
                <a:latin typeface="Arial" panose="020B0604020202020204" pitchFamily="34" charset="0"/>
                <a:cs typeface="Arial" panose="020B0604020202020204" pitchFamily="34" charset="0"/>
              </a:rPr>
              <a:t>	</a:t>
            </a:r>
            <a:r>
              <a:rPr lang="en-US" b="1" i="1" cap="none" dirty="0" smtClean="0">
                <a:solidFill>
                  <a:srgbClr val="002060"/>
                </a:solidFill>
                <a:effectLst/>
                <a:latin typeface="Arial" panose="020B0604020202020204" pitchFamily="34" charset="0"/>
                <a:cs typeface="Arial" panose="020B0604020202020204" pitchFamily="34" charset="0"/>
              </a:rPr>
              <a:t> it is impossible for a self acting machine working in a cyclic process, unaided by external agency, to transfer heat from a body at a lower temp to a body at a higher temp.</a:t>
            </a:r>
          </a:p>
          <a:p>
            <a:pPr>
              <a:buClr>
                <a:srgbClr val="002060"/>
              </a:buClr>
              <a:buFont typeface="Wingdings" panose="05000000000000000000" pitchFamily="2" charset="2"/>
              <a:buChar char="Ø"/>
            </a:pPr>
            <a:r>
              <a:rPr lang="en-US" sz="1800" b="1" u="sng" dirty="0">
                <a:solidFill>
                  <a:srgbClr val="002060"/>
                </a:solidFill>
                <a:effectLst/>
                <a:latin typeface="Arial" panose="020B0604020202020204" pitchFamily="34" charset="0"/>
                <a:cs typeface="Arial" panose="020B0604020202020204" pitchFamily="34" charset="0"/>
              </a:rPr>
              <a:t>In terms of </a:t>
            </a:r>
            <a:r>
              <a:rPr lang="en-US" sz="1800" b="1" u="sng" dirty="0" smtClean="0">
                <a:solidFill>
                  <a:srgbClr val="002060"/>
                </a:solidFill>
                <a:effectLst/>
                <a:latin typeface="Arial" panose="020B0604020202020204" pitchFamily="34" charset="0"/>
                <a:cs typeface="Arial" panose="020B0604020202020204" pitchFamily="34" charset="0"/>
              </a:rPr>
              <a:t>entropy:</a:t>
            </a:r>
          </a:p>
          <a:p>
            <a:pPr marL="0" indent="0">
              <a:buClr>
                <a:srgbClr val="002060"/>
              </a:buClr>
              <a:buNone/>
            </a:pPr>
            <a:r>
              <a:rPr lang="en-US" sz="2200" b="1" i="1" cap="none" dirty="0" smtClean="0">
                <a:solidFill>
                  <a:srgbClr val="002060"/>
                </a:solidFill>
                <a:effectLst/>
                <a:latin typeface="Arial" panose="020B0604020202020204" pitchFamily="34" charset="0"/>
                <a:cs typeface="Arial" panose="020B0604020202020204" pitchFamily="34" charset="0"/>
              </a:rPr>
              <a:t>	</a:t>
            </a:r>
            <a:r>
              <a:rPr lang="en-US" b="1" i="1" cap="none" dirty="0" smtClean="0">
                <a:solidFill>
                  <a:srgbClr val="002060"/>
                </a:solidFill>
                <a:effectLst/>
                <a:latin typeface="Arial" panose="020B0604020202020204" pitchFamily="34" charset="0"/>
                <a:cs typeface="Arial" panose="020B0604020202020204" pitchFamily="34" charset="0"/>
              </a:rPr>
              <a:t>Every </a:t>
            </a:r>
            <a:r>
              <a:rPr lang="en-US" b="1" i="1" cap="none" dirty="0">
                <a:solidFill>
                  <a:srgbClr val="002060"/>
                </a:solidFill>
                <a:effectLst/>
                <a:latin typeface="Arial" panose="020B0604020202020204" pitchFamily="34" charset="0"/>
                <a:cs typeface="Arial" panose="020B0604020202020204" pitchFamily="34" charset="0"/>
              </a:rPr>
              <a:t>physical or chemical process in nature takes place in such a manner that the </a:t>
            </a:r>
            <a:r>
              <a:rPr lang="en-US" b="1" i="1" cap="none" dirty="0" smtClean="0">
                <a:solidFill>
                  <a:srgbClr val="002060"/>
                </a:solidFill>
                <a:effectLst/>
                <a:latin typeface="Arial" panose="020B0604020202020204" pitchFamily="34" charset="0"/>
                <a:cs typeface="Arial" panose="020B0604020202020204" pitchFamily="34" charset="0"/>
              </a:rPr>
              <a:t>total entropy </a:t>
            </a:r>
            <a:r>
              <a:rPr lang="en-US" b="1" i="1" cap="none" dirty="0">
                <a:solidFill>
                  <a:srgbClr val="002060"/>
                </a:solidFill>
                <a:effectLst/>
                <a:latin typeface="Arial" panose="020B0604020202020204" pitchFamily="34" charset="0"/>
                <a:cs typeface="Arial" panose="020B0604020202020204" pitchFamily="34" charset="0"/>
              </a:rPr>
              <a:t>increases</a:t>
            </a:r>
            <a:r>
              <a:rPr lang="en-US" b="1" i="1" cap="none" dirty="0" smtClean="0">
                <a:solidFill>
                  <a:srgbClr val="002060"/>
                </a:solidFill>
                <a:effectLst/>
                <a:latin typeface="Arial" panose="020B0604020202020204" pitchFamily="34" charset="0"/>
                <a:cs typeface="Arial" panose="020B0604020202020204" pitchFamily="34" charset="0"/>
              </a:rPr>
              <a:t>.</a:t>
            </a:r>
          </a:p>
          <a:p>
            <a:pPr marL="0" indent="0">
              <a:buNone/>
            </a:pPr>
            <a:r>
              <a:rPr lang="en-US" b="1" cap="none" dirty="0">
                <a:solidFill>
                  <a:srgbClr val="002060"/>
                </a:solidFill>
                <a:effectLst/>
                <a:latin typeface="Arial" panose="020B0604020202020204" pitchFamily="34" charset="0"/>
                <a:cs typeface="Arial" panose="020B0604020202020204" pitchFamily="34" charset="0"/>
              </a:rPr>
              <a:t>Mathematical form of second law of thermodynamics is </a:t>
            </a:r>
          </a:p>
          <a:p>
            <a:pPr marL="1828800" lvl="4" indent="0">
              <a:buNone/>
            </a:pPr>
            <a:r>
              <a:rPr lang="en-US" cap="none" dirty="0">
                <a:solidFill>
                  <a:srgbClr val="002060"/>
                </a:solidFill>
                <a:latin typeface="Arial" panose="020B0604020202020204" pitchFamily="34" charset="0"/>
                <a:cs typeface="Arial" panose="020B0604020202020204" pitchFamily="34" charset="0"/>
              </a:rPr>
              <a:t>	</a:t>
            </a:r>
            <a:r>
              <a:rPr lang="en-US" sz="2000" b="1" cap="none" dirty="0" err="1">
                <a:solidFill>
                  <a:srgbClr val="002060"/>
                </a:solidFill>
                <a:effectLst/>
                <a:latin typeface="Arial" panose="020B0604020202020204" pitchFamily="34" charset="0"/>
                <a:cs typeface="Arial" panose="020B0604020202020204" pitchFamily="34" charset="0"/>
              </a:rPr>
              <a:t>dQ</a:t>
            </a:r>
            <a:r>
              <a:rPr lang="en-US" sz="2000" b="1" cap="none" dirty="0">
                <a:solidFill>
                  <a:srgbClr val="002060"/>
                </a:solidFill>
                <a:effectLst/>
                <a:latin typeface="Arial" panose="020B0604020202020204" pitchFamily="34" charset="0"/>
                <a:cs typeface="Arial" panose="020B0604020202020204" pitchFamily="34" charset="0"/>
              </a:rPr>
              <a:t> = T. </a:t>
            </a:r>
            <a:r>
              <a:rPr lang="en-US" sz="2000" b="1" cap="none" dirty="0" err="1">
                <a:solidFill>
                  <a:srgbClr val="002060"/>
                </a:solidFill>
                <a:effectLst/>
                <a:latin typeface="Arial" panose="020B0604020202020204" pitchFamily="34" charset="0"/>
                <a:cs typeface="Arial" panose="020B0604020202020204" pitchFamily="34" charset="0"/>
              </a:rPr>
              <a:t>dS</a:t>
            </a:r>
            <a:endParaRPr lang="en-US" b="1" i="1" cap="non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350027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
                                            <p:txEl>
                                              <p:pRg st="9" end="9"/>
                                            </p:txEl>
                                          </p:spTgt>
                                        </p:tgtEl>
                                        <p:attrNameLst>
                                          <p:attrName>style.visibility</p:attrName>
                                        </p:attrNameLst>
                                      </p:cBhvr>
                                      <p:to>
                                        <p:strVal val="visible"/>
                                      </p:to>
                                    </p:set>
                                    <p:animEffect transition="in" filter="fade">
                                      <p:cBhvr>
                                        <p:cTn id="73" dur="1000"/>
                                        <p:tgtEl>
                                          <p:spTgt spid="3">
                                            <p:txEl>
                                              <p:pRg st="9" end="9"/>
                                            </p:txEl>
                                          </p:spTgt>
                                        </p:tgtEl>
                                      </p:cBhvr>
                                    </p:animEffect>
                                    <p:anim calcmode="lin" valueType="num">
                                      <p:cBhvr>
                                        <p:cTn id="7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67285" y="182880"/>
            <a:ext cx="11760591" cy="6675120"/>
          </a:xfrm>
        </p:spPr>
        <p:txBody>
          <a:bodyPr/>
          <a:lstStyle/>
          <a:p>
            <a:pPr>
              <a:buClr>
                <a:srgbClr val="002060"/>
              </a:buClr>
              <a:buFont typeface="Wingdings" panose="05000000000000000000" pitchFamily="2" charset="2"/>
              <a:buChar char="v"/>
            </a:pPr>
            <a:r>
              <a:rPr lang="en-US" sz="2600" b="1" u="sng" cap="none" dirty="0" smtClean="0">
                <a:solidFill>
                  <a:srgbClr val="002060"/>
                </a:solidFill>
                <a:effectLst/>
                <a:latin typeface="Arial" panose="020B0604020202020204" pitchFamily="34" charset="0"/>
                <a:cs typeface="Arial" panose="020B0604020202020204" pitchFamily="34" charset="0"/>
              </a:rPr>
              <a:t>T – S DIAGRAM:</a:t>
            </a:r>
          </a:p>
          <a:p>
            <a:pPr marL="0" indent="0">
              <a:buClr>
                <a:srgbClr val="002060"/>
              </a:buClr>
              <a:buNone/>
            </a:pPr>
            <a:r>
              <a:rPr lang="en-US" cap="none" dirty="0" smtClean="0">
                <a:solidFill>
                  <a:srgbClr val="002060"/>
                </a:solidFill>
                <a:effectLst/>
                <a:latin typeface="Arial" panose="020B0604020202020204" pitchFamily="34" charset="0"/>
                <a:cs typeface="Arial" panose="020B0604020202020204" pitchFamily="34" charset="0"/>
              </a:rPr>
              <a:t>	Thermodynamic changes in the state of a substance can be represented by plotting entropy (S) along horizontal axis and temperature (T) along perpendicular axis. Such a diagram is called temperature entropy (T-S) diagram.</a:t>
            </a:r>
          </a:p>
          <a:p>
            <a:pPr marL="0" indent="0">
              <a:buClr>
                <a:srgbClr val="002060"/>
              </a:buClr>
              <a:buNone/>
            </a:pPr>
            <a:r>
              <a:rPr lang="en-US" cap="none" dirty="0" smtClean="0">
                <a:solidFill>
                  <a:srgbClr val="002060"/>
                </a:solidFill>
                <a:effectLst/>
                <a:latin typeface="Arial" panose="020B0604020202020204" pitchFamily="34" charset="0"/>
                <a:cs typeface="Arial" panose="020B0604020202020204" pitchFamily="34" charset="0"/>
              </a:rPr>
              <a:t>Consider Carnot’s reversible cycle. On T-S diagram , isothermal curves are shown by two straight lines AB and CD parallel to S - axis. </a:t>
            </a:r>
          </a:p>
          <a:p>
            <a:pPr marL="0" indent="0">
              <a:buClr>
                <a:srgbClr val="002060"/>
              </a:buClr>
              <a:buNone/>
            </a:pPr>
            <a:r>
              <a:rPr lang="en-US" cap="none" dirty="0" smtClean="0">
                <a:solidFill>
                  <a:srgbClr val="002060"/>
                </a:solidFill>
                <a:effectLst/>
                <a:latin typeface="Arial" panose="020B0604020202020204" pitchFamily="34" charset="0"/>
                <a:cs typeface="Arial" panose="020B0604020202020204" pitchFamily="34" charset="0"/>
              </a:rPr>
              <a:t>The adiabatic curves are shown by the straight lines  BC and DA parallel to T - axis. </a:t>
            </a:r>
          </a:p>
          <a:p>
            <a:pPr marL="0" indent="0">
              <a:buClr>
                <a:srgbClr val="002060"/>
              </a:buClr>
              <a:buNone/>
            </a:pPr>
            <a:endParaRPr lang="en-US" cap="none" dirty="0" smtClean="0">
              <a:solidFill>
                <a:srgbClr val="002060"/>
              </a:solidFill>
              <a:effectLst/>
              <a:latin typeface="Arial" panose="020B0604020202020204" pitchFamily="34" charset="0"/>
              <a:cs typeface="Arial" panose="020B0604020202020204" pitchFamily="34" charset="0"/>
            </a:endParaRPr>
          </a:p>
          <a:p>
            <a:pPr marL="0" indent="0">
              <a:buClr>
                <a:srgbClr val="002060"/>
              </a:buClr>
              <a:buNone/>
            </a:pPr>
            <a:endParaRPr lang="en-US" cap="none" dirty="0">
              <a:solidFill>
                <a:srgbClr val="002060"/>
              </a:solidFill>
              <a:effectLst/>
              <a:latin typeface="Arial" panose="020B0604020202020204" pitchFamily="34" charset="0"/>
              <a:cs typeface="Arial" panose="020B0604020202020204" pitchFamily="34" charset="0"/>
            </a:endParaRPr>
          </a:p>
        </p:txBody>
      </p:sp>
      <p:pic>
        <p:nvPicPr>
          <p:cNvPr id="4" name="Picture 3" descr="Screen shot 2010-10-30 at 8.56.51 PM.png"/>
          <p:cNvPicPr/>
          <p:nvPr/>
        </p:nvPicPr>
        <p:blipFill>
          <a:blip r:embed="rId4">
            <a:extLst>
              <a:ext uri="{BEBA8EAE-BF5A-486C-A8C5-ECC9F3942E4B}">
                <a14:imgProps xmlns:a14="http://schemas.microsoft.com/office/drawing/2010/main">
                  <a14:imgLayer r:embed="rId5">
                    <a14:imgEffect>
                      <a14:sharpenSoften amount="25000"/>
                    </a14:imgEffect>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6586330" y="3419060"/>
            <a:ext cx="4731027" cy="2935356"/>
          </a:xfrm>
          <a:prstGeom prst="rect">
            <a:avLst/>
          </a:prstGeom>
          <a:noFill/>
          <a:ln>
            <a:noFill/>
          </a:ln>
        </p:spPr>
      </p:pic>
      <p:pic>
        <p:nvPicPr>
          <p:cNvPr id="5" name="Picture 4" descr="Screen shot 2010-10-30 at 8.56.41 PM.png"/>
          <p:cNvPicPr/>
          <p:nvPr/>
        </p:nvPicPr>
        <p:blipFill>
          <a:blip r:embed="rId6">
            <a:extLst>
              <a:ext uri="{BEBA8EAE-BF5A-486C-A8C5-ECC9F3942E4B}">
                <a14:imgProps xmlns:a14="http://schemas.microsoft.com/office/drawing/2010/main">
                  <a14:imgLayer r:embed="rId7">
                    <a14:imgEffect>
                      <a14:saturation sat="40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0818" y="3419060"/>
            <a:ext cx="4695825" cy="2935355"/>
          </a:xfrm>
          <a:prstGeom prst="rect">
            <a:avLst/>
          </a:prstGeom>
          <a:noFill/>
          <a:ln>
            <a:noFill/>
          </a:ln>
        </p:spPr>
      </p:pic>
      <p:sp>
        <p:nvSpPr>
          <p:cNvPr id="2" name="TextBox 1"/>
          <p:cNvSpPr txBox="1"/>
          <p:nvPr/>
        </p:nvSpPr>
        <p:spPr>
          <a:xfrm>
            <a:off x="978382" y="6433305"/>
            <a:ext cx="4298261"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Fig. </a:t>
            </a:r>
            <a:r>
              <a:rPr lang="en-US" sz="1600" b="1" dirty="0">
                <a:solidFill>
                  <a:srgbClr val="002060"/>
                </a:solidFill>
                <a:latin typeface="Arial" panose="020B0604020202020204" pitchFamily="34" charset="0"/>
                <a:cs typeface="Arial" panose="020B0604020202020204" pitchFamily="34" charset="0"/>
              </a:rPr>
              <a:t>A P-V diagram of the Carnot Cycle.</a:t>
            </a:r>
          </a:p>
        </p:txBody>
      </p:sp>
      <p:sp>
        <p:nvSpPr>
          <p:cNvPr id="6" name="TextBox 5"/>
          <p:cNvSpPr txBox="1"/>
          <p:nvPr/>
        </p:nvSpPr>
        <p:spPr>
          <a:xfrm>
            <a:off x="6751981" y="6433305"/>
            <a:ext cx="4399723"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b="1" dirty="0" smtClean="0">
                <a:solidFill>
                  <a:srgbClr val="002060"/>
                </a:solidFill>
                <a:latin typeface="Arial" panose="020B0604020202020204" pitchFamily="34" charset="0"/>
                <a:cs typeface="Arial" panose="020B0604020202020204" pitchFamily="34" charset="0"/>
              </a:rPr>
              <a:t>Fig. </a:t>
            </a:r>
            <a:r>
              <a:rPr lang="en-US" sz="1600" b="1" dirty="0">
                <a:solidFill>
                  <a:srgbClr val="002060"/>
                </a:solidFill>
                <a:latin typeface="Arial" panose="020B0604020202020204" pitchFamily="34" charset="0"/>
                <a:cs typeface="Arial" panose="020B0604020202020204" pitchFamily="34" charset="0"/>
              </a:rPr>
              <a:t>A T-S diagram of the Carnot Cycle.</a:t>
            </a:r>
          </a:p>
        </p:txBody>
      </p:sp>
      <p:sp>
        <p:nvSpPr>
          <p:cNvPr id="7" name="TextBox 6"/>
          <p:cNvSpPr txBox="1"/>
          <p:nvPr/>
        </p:nvSpPr>
        <p:spPr>
          <a:xfrm>
            <a:off x="7301133" y="3756075"/>
            <a:ext cx="253218" cy="369332"/>
          </a:xfrm>
          <a:prstGeom prst="rect">
            <a:avLst/>
          </a:prstGeom>
          <a:solidFill>
            <a:schemeClr val="tx1"/>
          </a:solidFill>
        </p:spPr>
        <p:txBody>
          <a:bodyPr wrap="square" rtlCol="0">
            <a:spAutoFit/>
          </a:bodyPr>
          <a:lstStyle/>
          <a:p>
            <a:r>
              <a:rPr lang="en-US" dirty="0" smtClean="0">
                <a:solidFill>
                  <a:srgbClr val="002060"/>
                </a:solidFill>
              </a:rPr>
              <a:t>A</a:t>
            </a:r>
            <a:endParaRPr lang="en-US" dirty="0">
              <a:solidFill>
                <a:srgbClr val="002060"/>
              </a:solidFill>
            </a:endParaRPr>
          </a:p>
        </p:txBody>
      </p:sp>
      <p:sp>
        <p:nvSpPr>
          <p:cNvPr id="8" name="TextBox 7"/>
          <p:cNvSpPr txBox="1"/>
          <p:nvPr/>
        </p:nvSpPr>
        <p:spPr>
          <a:xfrm>
            <a:off x="10576567" y="3795931"/>
            <a:ext cx="253218" cy="369332"/>
          </a:xfrm>
          <a:prstGeom prst="rect">
            <a:avLst/>
          </a:prstGeom>
          <a:solidFill>
            <a:schemeClr val="tx1"/>
          </a:solidFill>
        </p:spPr>
        <p:txBody>
          <a:bodyPr wrap="square" rtlCol="0">
            <a:spAutoFit/>
          </a:bodyPr>
          <a:lstStyle/>
          <a:p>
            <a:r>
              <a:rPr lang="en-US" dirty="0" smtClean="0">
                <a:solidFill>
                  <a:srgbClr val="002060"/>
                </a:solidFill>
              </a:rPr>
              <a:t>B</a:t>
            </a:r>
            <a:endParaRPr lang="en-US" dirty="0">
              <a:solidFill>
                <a:srgbClr val="002060"/>
              </a:solidFill>
            </a:endParaRPr>
          </a:p>
        </p:txBody>
      </p:sp>
      <p:sp>
        <p:nvSpPr>
          <p:cNvPr id="9" name="TextBox 8"/>
          <p:cNvSpPr txBox="1"/>
          <p:nvPr/>
        </p:nvSpPr>
        <p:spPr>
          <a:xfrm>
            <a:off x="10588287" y="5326968"/>
            <a:ext cx="253218" cy="369332"/>
          </a:xfrm>
          <a:prstGeom prst="rect">
            <a:avLst/>
          </a:prstGeom>
          <a:solidFill>
            <a:schemeClr val="tx1"/>
          </a:solidFill>
        </p:spPr>
        <p:txBody>
          <a:bodyPr wrap="square" rtlCol="0">
            <a:spAutoFit/>
          </a:bodyPr>
          <a:lstStyle/>
          <a:p>
            <a:r>
              <a:rPr lang="en-US" dirty="0">
                <a:solidFill>
                  <a:srgbClr val="002060"/>
                </a:solidFill>
              </a:rPr>
              <a:t>C</a:t>
            </a:r>
          </a:p>
        </p:txBody>
      </p:sp>
      <p:sp>
        <p:nvSpPr>
          <p:cNvPr id="10" name="TextBox 9"/>
          <p:cNvSpPr txBox="1"/>
          <p:nvPr/>
        </p:nvSpPr>
        <p:spPr>
          <a:xfrm>
            <a:off x="7280036" y="5366824"/>
            <a:ext cx="253218" cy="369332"/>
          </a:xfrm>
          <a:prstGeom prst="rect">
            <a:avLst/>
          </a:prstGeom>
          <a:solidFill>
            <a:schemeClr val="tx1"/>
          </a:solidFill>
        </p:spPr>
        <p:txBody>
          <a:bodyPr wrap="square" rtlCol="0">
            <a:spAutoFit/>
          </a:bodyPr>
          <a:lstStyle/>
          <a:p>
            <a:r>
              <a:rPr lang="en-US" dirty="0" smtClean="0">
                <a:solidFill>
                  <a:srgbClr val="002060"/>
                </a:solidFill>
              </a:rPr>
              <a:t>D</a:t>
            </a:r>
            <a:endParaRPr lang="en-US" dirty="0">
              <a:solidFill>
                <a:srgbClr val="002060"/>
              </a:solidFill>
            </a:endParaRPr>
          </a:p>
        </p:txBody>
      </p:sp>
      <p:sp>
        <p:nvSpPr>
          <p:cNvPr id="12" name="TextBox 11"/>
          <p:cNvSpPr txBox="1"/>
          <p:nvPr/>
        </p:nvSpPr>
        <p:spPr>
          <a:xfrm>
            <a:off x="10363204" y="5985083"/>
            <a:ext cx="450166" cy="369332"/>
          </a:xfrm>
          <a:prstGeom prst="rect">
            <a:avLst/>
          </a:prstGeom>
          <a:solidFill>
            <a:schemeClr val="tx1"/>
          </a:solidFill>
        </p:spPr>
        <p:txBody>
          <a:bodyPr wrap="square" rtlCol="0">
            <a:spAutoFit/>
          </a:bodyPr>
          <a:lstStyle/>
          <a:p>
            <a:r>
              <a:rPr lang="en-US" dirty="0" smtClean="0">
                <a:solidFill>
                  <a:srgbClr val="002060"/>
                </a:solidFill>
              </a:rPr>
              <a:t>S</a:t>
            </a:r>
            <a:r>
              <a:rPr lang="en-US" baseline="-25000" dirty="0" smtClean="0">
                <a:solidFill>
                  <a:srgbClr val="002060"/>
                </a:solidFill>
              </a:rPr>
              <a:t>2</a:t>
            </a:r>
            <a:endParaRPr lang="en-US" dirty="0">
              <a:solidFill>
                <a:srgbClr val="002060"/>
              </a:solidFill>
            </a:endParaRPr>
          </a:p>
        </p:txBody>
      </p:sp>
    </p:spTree>
    <p:extLst>
      <p:ext uri="{BB962C8B-B14F-4D97-AF65-F5344CB8AC3E}">
        <p14:creationId xmlns:p14="http://schemas.microsoft.com/office/powerpoint/2010/main" val="15767081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ircle(in)">
                                      <p:cBhvr>
                                        <p:cTn id="47" dur="20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253218" y="239152"/>
                <a:ext cx="11802794" cy="6457070"/>
              </a:xfrm>
            </p:spPr>
            <p:txBody>
              <a:bodyPr/>
              <a:lstStyle/>
              <a:p>
                <a:pPr marL="0" indent="0">
                  <a:buNone/>
                </a:pPr>
                <a:r>
                  <a:rPr lang="en-US" cap="none" dirty="0" smtClean="0">
                    <a:solidFill>
                      <a:srgbClr val="002060"/>
                    </a:solidFill>
                    <a:effectLst/>
                    <a:latin typeface="Arial" panose="020B0604020202020204" pitchFamily="34" charset="0"/>
                    <a:cs typeface="Arial" panose="020B0604020202020204" pitchFamily="34" charset="0"/>
                  </a:rPr>
                  <a:t>S</a:t>
                </a:r>
                <a:r>
                  <a:rPr lang="en-US" cap="none" baseline="-25000" dirty="0" smtClean="0">
                    <a:solidFill>
                      <a:srgbClr val="002060"/>
                    </a:solidFill>
                    <a:effectLst/>
                    <a:latin typeface="Arial" panose="020B0604020202020204" pitchFamily="34" charset="0"/>
                    <a:cs typeface="Arial" panose="020B0604020202020204" pitchFamily="34" charset="0"/>
                  </a:rPr>
                  <a:t>1 </a:t>
                </a:r>
                <a:r>
                  <a:rPr lang="en-US" cap="none" dirty="0" smtClean="0">
                    <a:solidFill>
                      <a:srgbClr val="002060"/>
                    </a:solidFill>
                    <a:effectLst/>
                    <a:latin typeface="Arial" panose="020B0604020202020204" pitchFamily="34" charset="0"/>
                    <a:cs typeface="Arial" panose="020B0604020202020204" pitchFamily="34" charset="0"/>
                  </a:rPr>
                  <a:t>be the entropy of working substance in state A, S</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be the entropy in state B, Q</a:t>
                </a:r>
                <a:r>
                  <a:rPr lang="en-US" cap="none" baseline="-25000" dirty="0" smtClean="0">
                    <a:solidFill>
                      <a:srgbClr val="002060"/>
                    </a:solidFill>
                    <a:effectLst/>
                    <a:latin typeface="Arial" panose="020B0604020202020204" pitchFamily="34" charset="0"/>
                    <a:cs typeface="Arial" panose="020B0604020202020204" pitchFamily="34" charset="0"/>
                  </a:rPr>
                  <a:t>1 </a:t>
                </a:r>
                <a:r>
                  <a:rPr lang="en-US" cap="none" dirty="0" smtClean="0">
                    <a:solidFill>
                      <a:srgbClr val="002060"/>
                    </a:solidFill>
                    <a:effectLst/>
                    <a:latin typeface="Arial" panose="020B0604020202020204" pitchFamily="34" charset="0"/>
                    <a:cs typeface="Arial" panose="020B0604020202020204" pitchFamily="34" charset="0"/>
                  </a:rPr>
                  <a:t>be the heat absorbed along AB at constant temp T</a:t>
                </a:r>
                <a:r>
                  <a:rPr lang="en-US" cap="none" baseline="-25000" dirty="0" smtClean="0">
                    <a:solidFill>
                      <a:srgbClr val="002060"/>
                    </a:solidFill>
                    <a:effectLst/>
                    <a:latin typeface="Arial" panose="020B0604020202020204" pitchFamily="34" charset="0"/>
                    <a:cs typeface="Arial" panose="020B0604020202020204" pitchFamily="34" charset="0"/>
                  </a:rPr>
                  <a:t>1</a:t>
                </a:r>
                <a:r>
                  <a:rPr lang="en-US" cap="none" dirty="0" smtClean="0">
                    <a:solidFill>
                      <a:srgbClr val="002060"/>
                    </a:solidFill>
                    <a:effectLst/>
                    <a:latin typeface="Arial" panose="020B0604020202020204" pitchFamily="34" charset="0"/>
                    <a:cs typeface="Arial" panose="020B0604020202020204" pitchFamily="34" charset="0"/>
                  </a:rPr>
                  <a:t> and Q</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be the heat rejected at constant temperature T</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along CD.</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The gain in entropy in isothermal expansion along AB is</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S</a:t>
                </a:r>
                <a:r>
                  <a:rPr lang="en-US" b="1" cap="none" baseline="-25000" dirty="0" smtClean="0">
                    <a:solidFill>
                      <a:srgbClr val="002060"/>
                    </a:solidFill>
                    <a:effectLst/>
                    <a:latin typeface="Arial" panose="020B0604020202020204" pitchFamily="34" charset="0"/>
                    <a:cs typeface="Arial" panose="020B0604020202020204" pitchFamily="34" charset="0"/>
                  </a:rPr>
                  <a:t>2</a:t>
                </a:r>
                <a:r>
                  <a:rPr lang="en-US" b="1" cap="none" dirty="0" smtClean="0">
                    <a:solidFill>
                      <a:srgbClr val="002060"/>
                    </a:solidFill>
                    <a:effectLst/>
                    <a:latin typeface="Arial" panose="020B0604020202020204" pitchFamily="34" charset="0"/>
                    <a:cs typeface="Arial" panose="020B0604020202020204" pitchFamily="34" charset="0"/>
                  </a:rPr>
                  <a:t> – S</a:t>
                </a:r>
                <a:r>
                  <a:rPr lang="en-US" b="1" cap="none" baseline="-25000" dirty="0" smtClean="0">
                    <a:solidFill>
                      <a:srgbClr val="002060"/>
                    </a:solidFill>
                    <a:effectLst/>
                    <a:latin typeface="Arial" panose="020B0604020202020204" pitchFamily="34" charset="0"/>
                    <a:cs typeface="Arial" panose="020B0604020202020204" pitchFamily="34" charset="0"/>
                  </a:rPr>
                  <a:t>1</a:t>
                </a:r>
                <a:r>
                  <a:rPr lang="en-US" b="1" cap="none" dirty="0" smtClean="0">
                    <a:solidFill>
                      <a:srgbClr val="002060"/>
                    </a:solidFill>
                    <a:effectLst/>
                    <a:latin typeface="Arial" panose="020B0604020202020204" pitchFamily="34" charset="0"/>
                    <a:cs typeface="Arial" panose="020B0604020202020204" pitchFamily="34" charset="0"/>
                  </a:rPr>
                  <a:t> = </a:t>
                </a: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smtClean="0">
                    <a:solidFill>
                      <a:srgbClr val="002060"/>
                    </a:solidFill>
                    <a:effectLst/>
                    <a:latin typeface="Arial" panose="020B0604020202020204" pitchFamily="34" charset="0"/>
                    <a:cs typeface="Arial" panose="020B0604020202020204" pitchFamily="34" charset="0"/>
                  </a:rPr>
                  <a:t>      			 …………….. (1)</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There is no change in entropy during adiabatic expansion along BC.</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The loss in entropy during isothermal compression along CD is given by,</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 S</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 – </a:t>
                </a:r>
                <a:r>
                  <a:rPr lang="en-US" b="1" cap="none" dirty="0" smtClean="0">
                    <a:solidFill>
                      <a:srgbClr val="002060"/>
                    </a:solidFill>
                    <a:effectLst/>
                    <a:latin typeface="Arial" panose="020B0604020202020204" pitchFamily="34" charset="0"/>
                    <a:cs typeface="Arial" panose="020B0604020202020204" pitchFamily="34" charset="0"/>
                  </a:rPr>
                  <a:t>S</a:t>
                </a:r>
                <a:r>
                  <a:rPr lang="en-US" b="1" cap="none" baseline="-25000" dirty="0" smtClean="0">
                    <a:solidFill>
                      <a:srgbClr val="002060"/>
                    </a:solidFill>
                    <a:effectLst/>
                    <a:latin typeface="Arial" panose="020B0604020202020204" pitchFamily="34" charset="0"/>
                    <a:cs typeface="Arial" panose="020B0604020202020204" pitchFamily="34" charset="0"/>
                  </a:rPr>
                  <a:t>1 </a:t>
                </a:r>
                <a:r>
                  <a:rPr lang="en-US" b="1" cap="none" dirty="0" smtClean="0">
                    <a:solidFill>
                      <a:srgbClr val="002060"/>
                    </a:solidFill>
                    <a:effectLst/>
                    <a:latin typeface="Arial" panose="020B0604020202020204" pitchFamily="34" charset="0"/>
                    <a:cs typeface="Arial" panose="020B0604020202020204" pitchFamily="34" charset="0"/>
                  </a:rPr>
                  <a:t> =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i="1" cap="none" baseline="-25000" dirty="0" smtClean="0">
                            <a:solidFill>
                              <a:srgbClr val="002060"/>
                            </a:solidFill>
                            <a:effectLst/>
                            <a:latin typeface="Arial" panose="020B0604020202020204" pitchFamily="34" charset="0"/>
                            <a:cs typeface="Arial" panose="020B0604020202020204" pitchFamily="34" charset="0"/>
                          </a:rPr>
                          <m:t>2</m:t>
                        </m:r>
                      </m:den>
                    </m:f>
                  </m:oMath>
                </a14:m>
                <a:r>
                  <a:rPr lang="en-US"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………………(2)</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There is no change in entropy during adiabatic compression along DA.</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From equation (1) and (2)</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Q</a:t>
                </a:r>
                <a:r>
                  <a:rPr lang="en-US" b="1" cap="none" baseline="-25000" dirty="0" smtClean="0">
                    <a:solidFill>
                      <a:srgbClr val="002060"/>
                    </a:solidFill>
                    <a:effectLst/>
                    <a:latin typeface="Arial" panose="020B0604020202020204" pitchFamily="34" charset="0"/>
                    <a:cs typeface="Arial" panose="020B0604020202020204" pitchFamily="34" charset="0"/>
                  </a:rPr>
                  <a:t>1 </a:t>
                </a:r>
                <a:r>
                  <a:rPr lang="en-US" b="1" cap="none" dirty="0" smtClean="0">
                    <a:solidFill>
                      <a:srgbClr val="002060"/>
                    </a:solidFill>
                    <a:effectLst/>
                    <a:latin typeface="Arial" panose="020B0604020202020204" pitchFamily="34" charset="0"/>
                    <a:cs typeface="Arial" panose="020B0604020202020204" pitchFamily="34" charset="0"/>
                  </a:rPr>
                  <a:t> = T</a:t>
                </a:r>
                <a:r>
                  <a:rPr lang="en-US" b="1" cap="none" baseline="-25000" dirty="0" smtClean="0">
                    <a:solidFill>
                      <a:srgbClr val="002060"/>
                    </a:solidFill>
                    <a:effectLst/>
                    <a:latin typeface="Arial" panose="020B0604020202020204" pitchFamily="34" charset="0"/>
                    <a:cs typeface="Arial" panose="020B0604020202020204" pitchFamily="34" charset="0"/>
                  </a:rPr>
                  <a:t>1</a:t>
                </a:r>
                <a:r>
                  <a:rPr lang="en-US" b="1"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S</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 – S</a:t>
                </a:r>
                <a:r>
                  <a:rPr lang="en-US" b="1" cap="none" baseline="-25000" dirty="0">
                    <a:solidFill>
                      <a:srgbClr val="002060"/>
                    </a:solidFill>
                    <a:effectLst/>
                    <a:latin typeface="Arial" panose="020B0604020202020204" pitchFamily="34" charset="0"/>
                    <a:cs typeface="Arial" panose="020B0604020202020204" pitchFamily="34" charset="0"/>
                  </a:rPr>
                  <a:t>1 </a:t>
                </a:r>
                <a:r>
                  <a:rPr lang="en-US" b="1" cap="none" dirty="0" smtClean="0">
                    <a:solidFill>
                      <a:srgbClr val="002060"/>
                    </a:solidFill>
                    <a:effectLst/>
                    <a:latin typeface="Arial" panose="020B0604020202020204" pitchFamily="34" charset="0"/>
                    <a:cs typeface="Arial" panose="020B0604020202020204" pitchFamily="34" charset="0"/>
                  </a:rPr>
                  <a:t>)</a:t>
                </a:r>
              </a:p>
              <a:p>
                <a:pPr marL="0" indent="0">
                  <a:buNone/>
                </a:pPr>
                <a:r>
                  <a:rPr lang="en-US" b="1" cap="none" dirty="0" smtClean="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and</a:t>
                </a:r>
                <a:r>
                  <a:rPr lang="en-US" b="1" cap="none" dirty="0" smtClean="0">
                    <a:solidFill>
                      <a:srgbClr val="002060"/>
                    </a:solidFill>
                    <a:effectLst/>
                    <a:latin typeface="Arial" panose="020B0604020202020204" pitchFamily="34" charset="0"/>
                    <a:cs typeface="Arial" panose="020B0604020202020204" pitchFamily="34" charset="0"/>
                  </a:rPr>
                  <a:t> 		Q</a:t>
                </a:r>
                <a:r>
                  <a:rPr lang="en-US" b="1" cap="none" baseline="-25000" dirty="0" smtClean="0">
                    <a:solidFill>
                      <a:srgbClr val="002060"/>
                    </a:solidFill>
                    <a:effectLst/>
                    <a:latin typeface="Arial" panose="020B0604020202020204" pitchFamily="34" charset="0"/>
                    <a:cs typeface="Arial" panose="020B0604020202020204" pitchFamily="34" charset="0"/>
                  </a:rPr>
                  <a:t>2</a:t>
                </a:r>
                <a:r>
                  <a:rPr lang="en-US" b="1" cap="none" dirty="0" smtClean="0">
                    <a:solidFill>
                      <a:srgbClr val="002060"/>
                    </a:solidFill>
                    <a:effectLst/>
                    <a:latin typeface="Arial" panose="020B0604020202020204" pitchFamily="34" charset="0"/>
                    <a:cs typeface="Arial" panose="020B0604020202020204" pitchFamily="34" charset="0"/>
                  </a:rPr>
                  <a:t>  = T</a:t>
                </a:r>
                <a:r>
                  <a:rPr lang="en-US" b="1" cap="none" baseline="-25000" dirty="0" smtClean="0">
                    <a:solidFill>
                      <a:srgbClr val="002060"/>
                    </a:solidFill>
                    <a:effectLst/>
                    <a:latin typeface="Arial" panose="020B0604020202020204" pitchFamily="34" charset="0"/>
                    <a:cs typeface="Arial" panose="020B0604020202020204" pitchFamily="34" charset="0"/>
                  </a:rPr>
                  <a:t>2</a:t>
                </a:r>
                <a:r>
                  <a:rPr lang="en-US" b="1"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(S</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 – S</a:t>
                </a:r>
                <a:r>
                  <a:rPr lang="en-US" b="1" cap="none" baseline="-25000" dirty="0">
                    <a:solidFill>
                      <a:srgbClr val="002060"/>
                    </a:solidFill>
                    <a:effectLst/>
                    <a:latin typeface="Arial" panose="020B0604020202020204" pitchFamily="34" charset="0"/>
                    <a:cs typeface="Arial" panose="020B0604020202020204" pitchFamily="34" charset="0"/>
                  </a:rPr>
                  <a:t>1 </a:t>
                </a:r>
                <a:r>
                  <a:rPr lang="en-US" b="1" cap="none" dirty="0" smtClean="0">
                    <a:solidFill>
                      <a:srgbClr val="002060"/>
                    </a:solidFill>
                    <a:effectLst/>
                    <a:latin typeface="Arial" panose="020B0604020202020204" pitchFamily="34" charset="0"/>
                    <a:cs typeface="Arial" panose="020B0604020202020204" pitchFamily="34" charset="0"/>
                  </a:rPr>
                  <a:t>)</a:t>
                </a:r>
              </a:p>
              <a:p>
                <a:pPr marL="0" indent="0">
                  <a:buNone/>
                </a:pP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r>
                      <a:rPr lang="en-US" sz="2800" b="1" i="0" cap="none" smtClean="0">
                        <a:solidFill>
                          <a:srgbClr val="00206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b="1" cap="none" dirty="0" smtClean="0">
                    <a:solidFill>
                      <a:srgbClr val="002060"/>
                    </a:solidFill>
                    <a:effectLst/>
                    <a:latin typeface="Arial" panose="020B0604020202020204" pitchFamily="34" charset="0"/>
                    <a:cs typeface="Arial" panose="020B0604020202020204" pitchFamily="34" charset="0"/>
                  </a:rPr>
                  <a:t>	     Q</a:t>
                </a:r>
                <a:r>
                  <a:rPr lang="en-US" b="1" cap="none" baseline="-25000" dirty="0" smtClean="0">
                    <a:solidFill>
                      <a:srgbClr val="002060"/>
                    </a:solidFill>
                    <a:effectLst/>
                    <a:latin typeface="Arial" panose="020B0604020202020204" pitchFamily="34" charset="0"/>
                    <a:cs typeface="Arial" panose="020B0604020202020204" pitchFamily="34" charset="0"/>
                  </a:rPr>
                  <a:t>2</a:t>
                </a:r>
                <a:r>
                  <a:rPr lang="en-US" b="1" cap="none" dirty="0" smtClean="0">
                    <a:solidFill>
                      <a:srgbClr val="002060"/>
                    </a:solidFill>
                    <a:effectLst/>
                    <a:latin typeface="Arial" panose="020B0604020202020204" pitchFamily="34" charset="0"/>
                    <a:cs typeface="Arial" panose="020B0604020202020204" pitchFamily="34" charset="0"/>
                  </a:rPr>
                  <a:t> – Q</a:t>
                </a:r>
                <a:r>
                  <a:rPr lang="en-US" b="1" cap="none" baseline="-25000" dirty="0" smtClean="0">
                    <a:solidFill>
                      <a:srgbClr val="002060"/>
                    </a:solidFill>
                    <a:effectLst/>
                    <a:latin typeface="Arial" panose="020B0604020202020204" pitchFamily="34" charset="0"/>
                    <a:cs typeface="Arial" panose="020B0604020202020204" pitchFamily="34" charset="0"/>
                  </a:rPr>
                  <a:t>1  </a:t>
                </a:r>
                <a:r>
                  <a:rPr lang="en-US" b="1" cap="none" dirty="0" smtClean="0">
                    <a:solidFill>
                      <a:srgbClr val="002060"/>
                    </a:solidFill>
                    <a:effectLst/>
                    <a:latin typeface="Arial" panose="020B0604020202020204" pitchFamily="34" charset="0"/>
                    <a:cs typeface="Arial" panose="020B0604020202020204" pitchFamily="34" charset="0"/>
                  </a:rPr>
                  <a:t> = (T</a:t>
                </a:r>
                <a:r>
                  <a:rPr lang="en-US" b="1" cap="none" baseline="-25000" dirty="0" smtClean="0">
                    <a:solidFill>
                      <a:srgbClr val="002060"/>
                    </a:solidFill>
                    <a:effectLst/>
                    <a:latin typeface="Arial" panose="020B0604020202020204" pitchFamily="34" charset="0"/>
                    <a:cs typeface="Arial" panose="020B0604020202020204" pitchFamily="34" charset="0"/>
                  </a:rPr>
                  <a:t>1</a:t>
                </a:r>
                <a:r>
                  <a:rPr lang="en-US" b="1" cap="none" dirty="0" smtClean="0">
                    <a:solidFill>
                      <a:srgbClr val="002060"/>
                    </a:solidFill>
                    <a:effectLst/>
                    <a:latin typeface="Arial" panose="020B0604020202020204" pitchFamily="34" charset="0"/>
                    <a:cs typeface="Arial" panose="020B0604020202020204" pitchFamily="34" charset="0"/>
                  </a:rPr>
                  <a:t> – T</a:t>
                </a:r>
                <a:r>
                  <a:rPr lang="en-US" b="1" cap="none" baseline="-25000" dirty="0" smtClean="0">
                    <a:solidFill>
                      <a:srgbClr val="002060"/>
                    </a:solidFill>
                    <a:effectLst/>
                    <a:latin typeface="Arial" panose="020B0604020202020204" pitchFamily="34" charset="0"/>
                    <a:cs typeface="Arial" panose="020B0604020202020204" pitchFamily="34" charset="0"/>
                  </a:rPr>
                  <a:t>2</a:t>
                </a:r>
                <a:r>
                  <a:rPr lang="en-US" b="1" cap="none" dirty="0" smtClean="0">
                    <a:solidFill>
                      <a:srgbClr val="002060"/>
                    </a:solidFill>
                    <a:effectLst/>
                    <a:latin typeface="Arial" panose="020B0604020202020204" pitchFamily="34" charset="0"/>
                    <a:cs typeface="Arial" panose="020B0604020202020204" pitchFamily="34" charset="0"/>
                  </a:rPr>
                  <a:t>)(</a:t>
                </a:r>
                <a:r>
                  <a:rPr lang="en-US" b="1" cap="none" dirty="0">
                    <a:solidFill>
                      <a:srgbClr val="002060"/>
                    </a:solidFill>
                    <a:effectLst/>
                    <a:latin typeface="Arial" panose="020B0604020202020204" pitchFamily="34" charset="0"/>
                    <a:cs typeface="Arial" panose="020B0604020202020204" pitchFamily="34" charset="0"/>
                  </a:rPr>
                  <a:t>S</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 – S</a:t>
                </a:r>
                <a:r>
                  <a:rPr lang="en-US" b="1" cap="none" baseline="-25000" dirty="0">
                    <a:solidFill>
                      <a:srgbClr val="002060"/>
                    </a:solidFill>
                    <a:effectLst/>
                    <a:latin typeface="Arial" panose="020B0604020202020204" pitchFamily="34" charset="0"/>
                    <a:cs typeface="Arial" panose="020B0604020202020204" pitchFamily="34" charset="0"/>
                  </a:rPr>
                  <a:t>1</a:t>
                </a:r>
                <a:r>
                  <a:rPr lang="en-US" b="1" cap="none" dirty="0" smtClean="0">
                    <a:solidFill>
                      <a:srgbClr val="002060"/>
                    </a:solidFill>
                    <a:effectLst/>
                    <a:latin typeface="Arial" panose="020B0604020202020204" pitchFamily="34" charset="0"/>
                    <a:cs typeface="Arial" panose="020B0604020202020204" pitchFamily="34" charset="0"/>
                  </a:rPr>
                  <a:t>)</a:t>
                </a:r>
              </a:p>
              <a:p>
                <a:pPr marL="0" indent="0">
                  <a:buNone/>
                </a:pPr>
                <a:endParaRPr lang="en-US" b="1" cap="none" dirty="0">
                  <a:solidFill>
                    <a:srgbClr val="002060"/>
                  </a:solidFill>
                  <a:effectLst/>
                  <a:latin typeface="Arial" panose="020B0604020202020204" pitchFamily="34" charset="0"/>
                  <a:cs typeface="Arial" panose="020B0604020202020204" pitchFamily="34" charset="0"/>
                </a:endParaRPr>
              </a:p>
              <a:p>
                <a:pPr marL="0" indent="0">
                  <a:buNone/>
                </a:pPr>
                <a:endParaRPr lang="en-US" b="1"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253218" y="239152"/>
                <a:ext cx="11802794" cy="6457070"/>
              </a:xfrm>
              <a:blipFill rotWithShape="0">
                <a:blip r:embed="rId4"/>
                <a:stretch>
                  <a:fillRect l="-568" r="-930"/>
                </a:stretch>
              </a:blipFill>
            </p:spPr>
            <p:txBody>
              <a:bodyPr/>
              <a:lstStyle/>
              <a:p>
                <a:r>
                  <a:rPr lang="en-US">
                    <a:noFill/>
                  </a:rPr>
                  <a:t> </a:t>
                </a:r>
              </a:p>
            </p:txBody>
          </p:sp>
        </mc:Fallback>
      </mc:AlternateContent>
    </p:spTree>
    <p:extLst>
      <p:ext uri="{BB962C8B-B14F-4D97-AF65-F5344CB8AC3E}">
        <p14:creationId xmlns:p14="http://schemas.microsoft.com/office/powerpoint/2010/main" val="159195015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239151" y="239152"/>
                <a:ext cx="11802794" cy="6428934"/>
              </a:xfrm>
            </p:spPr>
            <p:txBody>
              <a:bodyPr/>
              <a:lstStyle/>
              <a:p>
                <a:pPr marL="0" indent="0">
                  <a:buNone/>
                </a:pPr>
                <a:r>
                  <a:rPr lang="en-US" cap="none" dirty="0" smtClean="0">
                    <a:solidFill>
                      <a:srgbClr val="002060"/>
                    </a:solidFill>
                    <a:effectLst/>
                    <a:latin typeface="Arial" panose="020B0604020202020204" pitchFamily="34" charset="0"/>
                    <a:cs typeface="Arial" panose="020B0604020202020204" pitchFamily="34" charset="0"/>
                  </a:rPr>
                  <a:t>(</a:t>
                </a:r>
                <a:r>
                  <a:rPr lang="en-US" b="1" cap="none" dirty="0">
                    <a:solidFill>
                      <a:srgbClr val="002060"/>
                    </a:solidFill>
                    <a:effectLst/>
                    <a:latin typeface="Arial" panose="020B0604020202020204" pitchFamily="34" charset="0"/>
                    <a:cs typeface="Arial" panose="020B0604020202020204" pitchFamily="34" charset="0"/>
                  </a:rPr>
                  <a:t>Q</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 – Q</a:t>
                </a:r>
                <a:r>
                  <a:rPr lang="en-US" b="1" cap="none" baseline="-25000" dirty="0">
                    <a:solidFill>
                      <a:srgbClr val="002060"/>
                    </a:solidFill>
                    <a:effectLst/>
                    <a:latin typeface="Arial" panose="020B0604020202020204" pitchFamily="34" charset="0"/>
                    <a:cs typeface="Arial" panose="020B0604020202020204" pitchFamily="34" charset="0"/>
                  </a:rPr>
                  <a:t>1</a:t>
                </a:r>
                <a:r>
                  <a:rPr lang="en-US" cap="none" dirty="0" smtClean="0">
                    <a:solidFill>
                      <a:srgbClr val="002060"/>
                    </a:solidFill>
                    <a:effectLst/>
                    <a:latin typeface="Arial" panose="020B0604020202020204" pitchFamily="34" charset="0"/>
                    <a:cs typeface="Arial" panose="020B0604020202020204" pitchFamily="34" charset="0"/>
                  </a:rPr>
                  <a:t>) represents the external work done in the cycle and </a:t>
                </a:r>
                <a:r>
                  <a:rPr lang="en-US" b="1" cap="none" dirty="0">
                    <a:solidFill>
                      <a:srgbClr val="002060"/>
                    </a:solidFill>
                    <a:effectLst/>
                    <a:latin typeface="Arial" panose="020B0604020202020204" pitchFamily="34" charset="0"/>
                    <a:cs typeface="Arial" panose="020B0604020202020204" pitchFamily="34" charset="0"/>
                  </a:rPr>
                  <a:t>(T</a:t>
                </a:r>
                <a:r>
                  <a:rPr lang="en-US" b="1" cap="none" baseline="-25000" dirty="0">
                    <a:solidFill>
                      <a:srgbClr val="002060"/>
                    </a:solidFill>
                    <a:effectLst/>
                    <a:latin typeface="Arial" panose="020B0604020202020204" pitchFamily="34" charset="0"/>
                    <a:cs typeface="Arial" panose="020B0604020202020204" pitchFamily="34" charset="0"/>
                  </a:rPr>
                  <a:t>1</a:t>
                </a:r>
                <a:r>
                  <a:rPr lang="en-US" b="1" cap="none" dirty="0">
                    <a:solidFill>
                      <a:srgbClr val="002060"/>
                    </a:solidFill>
                    <a:effectLst/>
                    <a:latin typeface="Arial" panose="020B0604020202020204" pitchFamily="34" charset="0"/>
                    <a:cs typeface="Arial" panose="020B0604020202020204" pitchFamily="34" charset="0"/>
                  </a:rPr>
                  <a:t> – T</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)(S</a:t>
                </a:r>
                <a:r>
                  <a:rPr lang="en-US" b="1" cap="none" baseline="-25000" dirty="0">
                    <a:solidFill>
                      <a:srgbClr val="002060"/>
                    </a:solidFill>
                    <a:effectLst/>
                    <a:latin typeface="Arial" panose="020B0604020202020204" pitchFamily="34" charset="0"/>
                    <a:cs typeface="Arial" panose="020B0604020202020204" pitchFamily="34" charset="0"/>
                  </a:rPr>
                  <a:t>2</a:t>
                </a:r>
                <a:r>
                  <a:rPr lang="en-US" b="1" cap="none" dirty="0">
                    <a:solidFill>
                      <a:srgbClr val="002060"/>
                    </a:solidFill>
                    <a:effectLst/>
                    <a:latin typeface="Arial" panose="020B0604020202020204" pitchFamily="34" charset="0"/>
                    <a:cs typeface="Arial" panose="020B0604020202020204" pitchFamily="34" charset="0"/>
                  </a:rPr>
                  <a:t> – S</a:t>
                </a:r>
                <a:r>
                  <a:rPr lang="en-US" b="1" cap="none" baseline="-25000" dirty="0">
                    <a:solidFill>
                      <a:srgbClr val="002060"/>
                    </a:solidFill>
                    <a:effectLst/>
                    <a:latin typeface="Arial" panose="020B0604020202020204" pitchFamily="34" charset="0"/>
                    <a:cs typeface="Arial" panose="020B0604020202020204" pitchFamily="34" charset="0"/>
                  </a:rPr>
                  <a:t>1</a:t>
                </a:r>
                <a:r>
                  <a:rPr lang="en-US" b="1" cap="none" dirty="0">
                    <a:solidFill>
                      <a:srgbClr val="002060"/>
                    </a:solidFill>
                    <a:effectLst/>
                    <a:latin typeface="Arial" panose="020B0604020202020204" pitchFamily="34" charset="0"/>
                    <a:cs typeface="Arial" panose="020B0604020202020204" pitchFamily="34" charset="0"/>
                  </a:rPr>
                  <a:t>)</a:t>
                </a:r>
                <a:r>
                  <a:rPr lang="en-US" cap="none" dirty="0" smtClean="0">
                    <a:solidFill>
                      <a:srgbClr val="002060"/>
                    </a:solidFill>
                    <a:effectLst/>
                    <a:latin typeface="Arial" panose="020B0604020202020204" pitchFamily="34" charset="0"/>
                    <a:cs typeface="Arial" panose="020B0604020202020204" pitchFamily="34" charset="0"/>
                  </a:rPr>
                  <a:t> is the area of the rectangle on the T-S diagram.</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Efficiency of the Carnot’s engine using T-S diagram can be write as,</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sz="3200" b="1" cap="none" dirty="0" smtClean="0">
                    <a:solidFill>
                      <a:srgbClr val="002060"/>
                    </a:solidFill>
                    <a:effectLst/>
                    <a:latin typeface="Arial" panose="020B0604020202020204" pitchFamily="34" charset="0"/>
                    <a:cs typeface="Arial" panose="020B0604020202020204" pitchFamily="34" charset="0"/>
                  </a:rPr>
                  <a:t>ᶯ </a:t>
                </a: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box>
                      <m:boxPr>
                        <m:ctrlPr>
                          <a:rPr lang="en-US" b="1" i="1" cap="none">
                            <a:solidFill>
                              <a:srgbClr val="002060"/>
                            </a:solidFill>
                            <a:effectLst/>
                            <a:latin typeface="Cambria Math" panose="02040503050406030204" pitchFamily="18" charset="0"/>
                            <a:cs typeface="Arial" panose="020B0604020202020204" pitchFamily="34" charset="0"/>
                          </a:rPr>
                        </m:ctrlPr>
                      </m:boxPr>
                      <m:e>
                        <m:argPr>
                          <m:argSz m:val="-1"/>
                        </m:argPr>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e>
                    </m:box>
                  </m:oMath>
                </a14:m>
                <a:endParaRPr lang="en-US" cap="none" dirty="0" smtClean="0">
                  <a:solidFill>
                    <a:srgbClr val="002060"/>
                  </a:solidFill>
                  <a:effectLst/>
                  <a:latin typeface="Arial" panose="020B0604020202020204" pitchFamily="34" charset="0"/>
                  <a:cs typeface="Arial" panose="020B0604020202020204" pitchFamily="34" charset="0"/>
                </a:endParaRPr>
              </a:p>
              <a:p>
                <a:pPr marL="0" indent="0">
                  <a:lnSpc>
                    <a:spcPct val="150000"/>
                  </a:lnSpc>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m:t>
                        </m:r>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 </m:t>
                        </m:r>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m:t>
                        </m:r>
                        <m:r>
                          <m:rPr>
                            <m:nor/>
                          </m:rPr>
                          <a:rPr lang="en-US" b="1" cap="none" dirty="0">
                            <a:solidFill>
                              <a:srgbClr val="002060"/>
                            </a:solidFill>
                            <a:effectLst/>
                            <a:latin typeface="Arial" panose="020B0604020202020204" pitchFamily="34" charset="0"/>
                            <a:cs typeface="Arial" panose="020B0604020202020204" pitchFamily="34" charset="0"/>
                          </a:rPr>
                          <m:t>S</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 </m:t>
                        </m:r>
                        <m:r>
                          <m:rPr>
                            <m:nor/>
                          </m:rPr>
                          <a:rPr lang="en-US" b="1" cap="none" dirty="0">
                            <a:solidFill>
                              <a:srgbClr val="002060"/>
                            </a:solidFill>
                            <a:effectLst/>
                            <a:latin typeface="Arial" panose="020B0604020202020204" pitchFamily="34" charset="0"/>
                            <a:cs typeface="Arial" panose="020B0604020202020204" pitchFamily="34" charset="0"/>
                          </a:rPr>
                          <m:t>S</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r>
                          <m:rPr>
                            <m:nor/>
                          </m:rPr>
                          <a:rPr lang="en-US" b="1" cap="none" dirty="0">
                            <a:solidFill>
                              <a:srgbClr val="002060"/>
                            </a:solidFill>
                            <a:effectLst/>
                            <a:latin typeface="Arial" panose="020B0604020202020204" pitchFamily="34" charset="0"/>
                            <a:cs typeface="Arial" panose="020B0604020202020204" pitchFamily="34" charset="0"/>
                          </a:rPr>
                          <m:t>S</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 </m:t>
                        </m:r>
                        <m:r>
                          <m:rPr>
                            <m:nor/>
                          </m:rPr>
                          <a:rPr lang="en-US" b="1" cap="none" dirty="0">
                            <a:solidFill>
                              <a:srgbClr val="002060"/>
                            </a:solidFill>
                            <a:effectLst/>
                            <a:latin typeface="Arial" panose="020B0604020202020204" pitchFamily="34" charset="0"/>
                            <a:cs typeface="Arial" panose="020B0604020202020204" pitchFamily="34" charset="0"/>
                          </a:rPr>
                          <m:t>S</m:t>
                        </m:r>
                        <m:r>
                          <m:rPr>
                            <m:nor/>
                          </m:rPr>
                          <a:rPr lang="en-US" b="1" cap="none" baseline="-25000" dirty="0">
                            <a:solidFill>
                              <a:srgbClr val="002060"/>
                            </a:solidFill>
                            <a:effectLst/>
                            <a:latin typeface="Arial" panose="020B0604020202020204" pitchFamily="34" charset="0"/>
                            <a:cs typeface="Arial" panose="020B0604020202020204" pitchFamily="34" charset="0"/>
                          </a:rPr>
                          <m:t>1 </m:t>
                        </m:r>
                        <m:r>
                          <m:rPr>
                            <m:nor/>
                          </m:rPr>
                          <a:rPr lang="en-US" b="1" cap="none" dirty="0">
                            <a:solidFill>
                              <a:srgbClr val="002060"/>
                            </a:solidFill>
                            <a:effectLst/>
                            <a:latin typeface="Arial" panose="020B0604020202020204" pitchFamily="34" charset="0"/>
                            <a:cs typeface="Arial" panose="020B0604020202020204" pitchFamily="34" charset="0"/>
                          </a:rPr>
                          <m:t>)</m:t>
                        </m:r>
                      </m:den>
                    </m:f>
                  </m:oMath>
                </a14:m>
                <a:r>
                  <a:rPr lang="en-US" cap="none" dirty="0" smtClean="0">
                    <a:solidFill>
                      <a:srgbClr val="002060"/>
                    </a:solidFill>
                    <a:effectLst/>
                    <a:latin typeface="Arial" panose="020B0604020202020204" pitchFamily="34" charset="0"/>
                    <a:cs typeface="Arial" panose="020B0604020202020204" pitchFamily="34" charset="0"/>
                  </a:rPr>
                  <a:t> </a:t>
                </a:r>
              </a:p>
              <a:p>
                <a:pPr marL="0" indent="0">
                  <a:lnSpc>
                    <a:spcPct val="150000"/>
                  </a:lnSpc>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 </a:t>
                </a:r>
                <a:r>
                  <a:rPr lang="en-US"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m:t>
                        </m:r>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 </m:t>
                        </m:r>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m:t>
                        </m:r>
                        <m:r>
                          <a:rPr lang="en-US" b="1" i="1" cap="none" dirty="0" smtClean="0">
                            <a:solidFill>
                              <a:srgbClr val="002060"/>
                            </a:solidFill>
                            <a:effectLst/>
                            <a:latin typeface="Cambria Math" panose="02040503050406030204" pitchFamily="18"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den>
                    </m:f>
                  </m:oMath>
                </a14:m>
                <a:endParaRPr lang="en-US" cap="none" dirty="0" smtClean="0">
                  <a:solidFill>
                    <a:srgbClr val="002060"/>
                  </a:solidFill>
                  <a:effectLst/>
                  <a:latin typeface="Arial" panose="020B0604020202020204" pitchFamily="34" charset="0"/>
                  <a:cs typeface="Arial" panose="020B0604020202020204" pitchFamily="34" charset="0"/>
                </a:endParaRPr>
              </a:p>
              <a:p>
                <a:pPr marL="0" indent="0">
                  <a:lnSpc>
                    <a:spcPct val="150000"/>
                  </a:lnSpc>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sz="2800" b="1" cap="none" dirty="0">
                    <a:solidFill>
                      <a:srgbClr val="002060"/>
                    </a:solidFill>
                    <a:effectLst/>
                    <a:latin typeface="Arial" panose="020B0604020202020204" pitchFamily="34" charset="0"/>
                    <a:cs typeface="Arial" panose="020B0604020202020204" pitchFamily="34" charset="0"/>
                  </a:rPr>
                  <a:t> </a:t>
                </a:r>
                <a:r>
                  <a:rPr lang="en-US" sz="2800" b="1" cap="none" dirty="0" smtClean="0">
                    <a:solidFill>
                      <a:srgbClr val="002060"/>
                    </a:solidFill>
                    <a:effectLst/>
                    <a:latin typeface="Arial" panose="020B0604020202020204" pitchFamily="34" charset="0"/>
                    <a:cs typeface="Arial" panose="020B0604020202020204" pitchFamily="34" charset="0"/>
                  </a:rPr>
                  <a:t>ᶯ </a:t>
                </a:r>
                <a:r>
                  <a:rPr lang="en-US" b="1"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1 -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sz="1600" cap="none" dirty="0">
                    <a:solidFill>
                      <a:srgbClr val="002060"/>
                    </a:solidFill>
                    <a:effectLst/>
                    <a:latin typeface="Arial" panose="020B0604020202020204" pitchFamily="34" charset="0"/>
                    <a:cs typeface="Arial" panose="020B0604020202020204" pitchFamily="34" charset="0"/>
                  </a:rPr>
                  <a:t> </a:t>
                </a:r>
              </a:p>
              <a:p>
                <a:pPr marL="0" indent="0">
                  <a:lnSpc>
                    <a:spcPct val="150000"/>
                  </a:lnSpc>
                  <a:buNone/>
                </a:pPr>
                <a:endParaRPr lang="en-US" sz="1600"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239151" y="239152"/>
                <a:ext cx="11802794" cy="6428934"/>
              </a:xfrm>
              <a:blipFill rotWithShape="0">
                <a:blip r:embed="rId4"/>
                <a:stretch>
                  <a:fillRect l="-517"/>
                </a:stretch>
              </a:blipFill>
            </p:spPr>
            <p:txBody>
              <a:bodyPr/>
              <a:lstStyle/>
              <a:p>
                <a:r>
                  <a:rPr lang="en-US">
                    <a:noFill/>
                  </a:rPr>
                  <a:t> </a:t>
                </a:r>
              </a:p>
            </p:txBody>
          </p:sp>
        </mc:Fallback>
      </mc:AlternateContent>
    </p:spTree>
    <p:extLst>
      <p:ext uri="{BB962C8B-B14F-4D97-AF65-F5344CB8AC3E}">
        <p14:creationId xmlns:p14="http://schemas.microsoft.com/office/powerpoint/2010/main" val="325783257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 y="126149"/>
            <a:ext cx="10364452" cy="436560"/>
          </a:xfrm>
        </p:spPr>
        <p:txBody>
          <a:bodyPr>
            <a:normAutofit fontScale="90000"/>
          </a:bodyPr>
          <a:lstStyle/>
          <a:p>
            <a:pPr marL="342900" indent="-342900" algn="l">
              <a:buFont typeface="Wingdings" panose="05000000000000000000" pitchFamily="2" charset="2"/>
              <a:buChar char="v"/>
            </a:pPr>
            <a:r>
              <a:rPr lang="en-US" sz="2400" b="1" u="sng" dirty="0" smtClean="0">
                <a:solidFill>
                  <a:srgbClr val="7030A0"/>
                </a:solidFill>
                <a:effectLst/>
                <a:latin typeface="Arial" panose="020B0604020202020204" pitchFamily="34" charset="0"/>
                <a:cs typeface="Arial" panose="020B0604020202020204" pitchFamily="34" charset="0"/>
              </a:rPr>
              <a:t>Third law of thermodynamics</a:t>
            </a:r>
            <a:r>
              <a:rPr lang="en-US" b="1" dirty="0" smtClean="0">
                <a:solidFill>
                  <a:srgbClr val="7030A0"/>
                </a:solidFill>
                <a:effectLst/>
              </a:rPr>
              <a:t>:</a:t>
            </a:r>
            <a:endParaRPr lang="en-US" b="1" dirty="0">
              <a:solidFill>
                <a:srgbClr val="7030A0"/>
              </a:solidFill>
              <a:effectLst/>
            </a:endParaRPr>
          </a:p>
        </p:txBody>
      </p:sp>
      <p:sp>
        <p:nvSpPr>
          <p:cNvPr id="3" name="Content Placeholder 2"/>
          <p:cNvSpPr>
            <a:spLocks noGrp="1"/>
          </p:cNvSpPr>
          <p:nvPr>
            <p:ph sz="quarter" idx="13"/>
          </p:nvPr>
        </p:nvSpPr>
        <p:spPr>
          <a:xfrm>
            <a:off x="225083" y="703385"/>
            <a:ext cx="11966917" cy="6035039"/>
          </a:xfrm>
        </p:spPr>
        <p:txBody>
          <a:bodyPr/>
          <a:lstStyle/>
          <a:p>
            <a:pPr>
              <a:buClr>
                <a:srgbClr val="00B050"/>
              </a:buClr>
              <a:buFont typeface="Wingdings" panose="05000000000000000000" pitchFamily="2" charset="2"/>
              <a:buChar char="Ø"/>
            </a:pPr>
            <a:r>
              <a:rPr lang="en-US" cap="none" dirty="0">
                <a:solidFill>
                  <a:srgbClr val="002060"/>
                </a:solidFill>
                <a:effectLst/>
                <a:latin typeface="Arial" panose="020B0604020202020204" pitchFamily="34" charset="0"/>
                <a:cs typeface="Arial" panose="020B0604020202020204" pitchFamily="34" charset="0"/>
              </a:rPr>
              <a:t>T</a:t>
            </a:r>
            <a:r>
              <a:rPr lang="en-US" cap="none" dirty="0" smtClean="0">
                <a:solidFill>
                  <a:srgbClr val="002060"/>
                </a:solidFill>
                <a:effectLst/>
                <a:latin typeface="Arial" panose="020B0604020202020204" pitchFamily="34" charset="0"/>
                <a:cs typeface="Arial" panose="020B0604020202020204" pitchFamily="34" charset="0"/>
              </a:rPr>
              <a:t>he heat capacities of all solids tend to zero as the absolute zero of temperature is approached and that the internal energies and entropies of all substances become equal there, approaching their common value tending to zero.</a:t>
            </a:r>
          </a:p>
          <a:p>
            <a:pPr marL="0" indent="0">
              <a:buClr>
                <a:srgbClr val="00B050"/>
              </a:buClr>
              <a:buNone/>
            </a:pPr>
            <a:r>
              <a:rPr lang="en-US" u="sng" cap="none" dirty="0" smtClean="0">
                <a:solidFill>
                  <a:srgbClr val="002060"/>
                </a:solidFill>
                <a:effectLst/>
                <a:latin typeface="Arial" panose="020B0604020202020204" pitchFamily="34" charset="0"/>
                <a:cs typeface="Arial" panose="020B0604020202020204" pitchFamily="34" charset="0"/>
              </a:rPr>
              <a:t>OR</a:t>
            </a:r>
          </a:p>
          <a:p>
            <a:pPr>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At absolute zero temperature, the entropy tends to zero and the molecules of a substance or a system are in perfect order (i.e. well arranged).</a:t>
            </a:r>
          </a:p>
          <a:p>
            <a:pPr marL="0" indent="0">
              <a:buClr>
                <a:srgbClr val="00B050"/>
              </a:buClr>
              <a:buNone/>
            </a:pPr>
            <a:endParaRPr lang="en-US" cap="none" dirty="0" smtClean="0">
              <a:solidFill>
                <a:srgbClr val="002060"/>
              </a:solidFill>
              <a:effectLst/>
              <a:latin typeface="Arial" panose="020B0604020202020204" pitchFamily="34" charset="0"/>
              <a:cs typeface="Arial" panose="020B0604020202020204" pitchFamily="34" charset="0"/>
            </a:endParaRPr>
          </a:p>
          <a:p>
            <a:pPr>
              <a:buClr>
                <a:srgbClr val="00B050"/>
              </a:buClr>
              <a:buFont typeface="Wingdings" panose="05000000000000000000" pitchFamily="2" charset="2"/>
              <a:buChar char="Ø"/>
            </a:pPr>
            <a:r>
              <a:rPr lang="en-US" b="1" u="sng" cap="none" dirty="0" smtClean="0">
                <a:solidFill>
                  <a:srgbClr val="7030A0"/>
                </a:solidFill>
                <a:effectLst/>
                <a:latin typeface="Arial" panose="020B0604020202020204" pitchFamily="34" charset="0"/>
                <a:cs typeface="Arial" panose="020B0604020202020204" pitchFamily="34" charset="0"/>
              </a:rPr>
              <a:t>ZERO POINT ENERGY: </a:t>
            </a:r>
          </a:p>
          <a:p>
            <a:pPr marL="0" indent="0">
              <a:buClr>
                <a:srgbClr val="00B050"/>
              </a:buClr>
              <a:buNone/>
            </a:pPr>
            <a:r>
              <a:rPr lang="en-US" cap="none" dirty="0">
                <a:solidFill>
                  <a:srgbClr val="7030A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According to kinetic theory at absolute temperature the energy of the system should be zero but according to modern concept they possess some energy. </a:t>
            </a:r>
          </a:p>
          <a:p>
            <a:pPr marL="0" indent="0">
              <a:buClr>
                <a:srgbClr val="00B050"/>
              </a:buClr>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The energy of the molecules at absolute zero temperature is called </a:t>
            </a:r>
            <a:r>
              <a:rPr lang="en-US" b="1" cap="none" dirty="0" smtClean="0">
                <a:solidFill>
                  <a:srgbClr val="002060"/>
                </a:solidFill>
                <a:effectLst/>
                <a:latin typeface="Arial" panose="020B0604020202020204" pitchFamily="34" charset="0"/>
                <a:cs typeface="Arial" panose="020B0604020202020204" pitchFamily="34" charset="0"/>
              </a:rPr>
              <a:t>Zero Point Energy</a:t>
            </a:r>
            <a:r>
              <a:rPr lang="en-US" cap="none" dirty="0" smtClean="0">
                <a:solidFill>
                  <a:srgbClr val="002060"/>
                </a:solidFill>
                <a:effectLst/>
                <a:latin typeface="Arial" panose="020B0604020202020204" pitchFamily="34" charset="0"/>
                <a:cs typeface="Arial" panose="020B0604020202020204" pitchFamily="34" charset="0"/>
              </a:rPr>
              <a:t>.</a:t>
            </a:r>
            <a:endParaRPr lang="en-US" cap="non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04401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2542"/>
            <a:ext cx="11179753" cy="506436"/>
          </a:xfrm>
        </p:spPr>
        <p:txBody>
          <a:bodyPr>
            <a:normAutofit/>
          </a:bodyPr>
          <a:lstStyle/>
          <a:p>
            <a:pPr marL="571500" indent="-571500" algn="l">
              <a:buFont typeface="Wingdings" panose="05000000000000000000" pitchFamily="2" charset="2"/>
              <a:buChar char="v"/>
            </a:pPr>
            <a:r>
              <a:rPr lang="en-US" sz="2400" b="1" u="sng" dirty="0" smtClean="0">
                <a:solidFill>
                  <a:srgbClr val="7030A0"/>
                </a:solidFill>
                <a:effectLst/>
                <a:latin typeface="Arial" panose="020B0604020202020204" pitchFamily="34" charset="0"/>
                <a:cs typeface="Arial" panose="020B0604020202020204" pitchFamily="34" charset="0"/>
              </a:rPr>
              <a:t>Heat death of universe:</a:t>
            </a:r>
            <a:endParaRPr lang="en-US" sz="2400" b="1" u="sng" dirty="0">
              <a:solidFill>
                <a:srgbClr val="7030A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140677" y="618978"/>
            <a:ext cx="11929403" cy="6119447"/>
          </a:xfrm>
        </p:spPr>
        <p:txBody>
          <a:bodyPr/>
          <a:lstStyle/>
          <a:p>
            <a:pPr algn="just">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All the natural processes like conduction, convection, diffusion and so on are all irreversible. In these processes the entropy of the system increases and tend to have maximum value by attaining a uniform state of temperature, pressure, composition, etc.</a:t>
            </a:r>
          </a:p>
          <a:p>
            <a:pPr algn="just">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Hence, at some distant future universe would attain a state of absolute uniformity. </a:t>
            </a:r>
          </a:p>
          <a:p>
            <a:pPr algn="just">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In such a state all the physical, chemical and biological processes would stop and there would be no change in the total energy of the universe. </a:t>
            </a:r>
          </a:p>
          <a:p>
            <a:pPr algn="just">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Since there will be no temperature difference , it will not be possible to convert any amount of heat into useful work. </a:t>
            </a:r>
          </a:p>
          <a:p>
            <a:pPr algn="just">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This means the universe is heading towards the </a:t>
            </a:r>
            <a:r>
              <a:rPr lang="en-US" b="1" cap="none" dirty="0" smtClean="0">
                <a:solidFill>
                  <a:srgbClr val="002060"/>
                </a:solidFill>
                <a:effectLst/>
                <a:latin typeface="Arial" panose="020B0604020202020204" pitchFamily="34" charset="0"/>
                <a:cs typeface="Arial" panose="020B0604020202020204" pitchFamily="34" charset="0"/>
              </a:rPr>
              <a:t>Heat Death</a:t>
            </a:r>
            <a:r>
              <a:rPr lang="en-US" cap="none" dirty="0" smtClean="0">
                <a:solidFill>
                  <a:srgbClr val="002060"/>
                </a:solidFill>
                <a:effectLst/>
                <a:latin typeface="Arial" panose="020B0604020202020204" pitchFamily="34" charset="0"/>
                <a:cs typeface="Arial" panose="020B0604020202020204" pitchFamily="34" charset="0"/>
              </a:rPr>
              <a:t>.</a:t>
            </a:r>
            <a:endParaRPr lang="en-US" cap="none" dirty="0">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054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2255" y="126148"/>
            <a:ext cx="10364452" cy="394357"/>
          </a:xfrm>
        </p:spPr>
        <p:txBody>
          <a:bodyPr>
            <a:normAutofit fontScale="90000"/>
          </a:bodyPr>
          <a:lstStyle/>
          <a:p>
            <a:pPr marL="342900" indent="-342900" algn="l">
              <a:buFont typeface="Wingdings" panose="05000000000000000000" pitchFamily="2" charset="2"/>
              <a:buChar char="v"/>
            </a:pPr>
            <a:r>
              <a:rPr lang="en-US" sz="2400" b="1" u="sng" dirty="0" smtClean="0">
                <a:solidFill>
                  <a:srgbClr val="7030A0"/>
                </a:solidFill>
                <a:effectLst/>
                <a:latin typeface="Arial" panose="020B0604020202020204" pitchFamily="34" charset="0"/>
                <a:cs typeface="Arial" panose="020B0604020202020204" pitchFamily="34" charset="0"/>
              </a:rPr>
              <a:t>Maxwell’s thermodynamical relations:</a:t>
            </a:r>
            <a:endParaRPr lang="en-US" sz="2400" b="1" u="sng" dirty="0">
              <a:solidFill>
                <a:srgbClr val="7030A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225083" y="661182"/>
                <a:ext cx="11563643" cy="5992836"/>
              </a:xfrm>
            </p:spPr>
            <p:txBody>
              <a:bodyPr/>
              <a:lstStyle/>
              <a:p>
                <a:pPr>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All the thermodynamic variables are related by four relations, known as Maxwell’s Thermodynamic Relations.</a:t>
                </a:r>
              </a:p>
              <a:p>
                <a:pPr>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According to First law of thermodynamics,</a:t>
                </a:r>
              </a:p>
              <a:p>
                <a:pPr marL="0" indent="0">
                  <a:buClr>
                    <a:srgbClr val="00B050"/>
                  </a:buClr>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l-GR" sz="2400" cap="none" dirty="0" smtClean="0">
                    <a:solidFill>
                      <a:srgbClr val="002060"/>
                    </a:solidFill>
                    <a:effectLst/>
                    <a:cs typeface="Arial" panose="020B0604020202020204" pitchFamily="34" charset="0"/>
                  </a:rPr>
                  <a:t> </a:t>
                </a:r>
                <a14:m>
                  <m:oMath xmlns:m="http://schemas.openxmlformats.org/officeDocument/2006/math">
                    <m:r>
                      <a:rPr lang="el-GR" sz="2400" i="1" cap="none">
                        <a:solidFill>
                          <a:srgbClr val="002060"/>
                        </a:solidFill>
                        <a:effectLst/>
                        <a:latin typeface="Cambria Math" panose="02040503050406030204" pitchFamily="18" charset="0"/>
                        <a:cs typeface="Arial" panose="020B0604020202020204" pitchFamily="34" charset="0"/>
                      </a:rPr>
                      <m:t>𝛿</m:t>
                    </m:r>
                  </m:oMath>
                </a14:m>
                <a:r>
                  <a:rPr lang="en-US" sz="2400" i="1" cap="none" dirty="0" smtClean="0">
                    <a:solidFill>
                      <a:srgbClr val="002060"/>
                    </a:solidFill>
                    <a:effectLst/>
                    <a:latin typeface="Arial" panose="020B0604020202020204" pitchFamily="34" charset="0"/>
                    <a:cs typeface="Arial" panose="020B0604020202020204" pitchFamily="34" charset="0"/>
                  </a:rPr>
                  <a:t>Q</a:t>
                </a:r>
                <a:r>
                  <a:rPr lang="en-US" sz="2400" i="1" cap="none" dirty="0">
                    <a:solidFill>
                      <a:srgbClr val="002060"/>
                    </a:solidFill>
                    <a:effectLst/>
                    <a:latin typeface="Arial" panose="020B0604020202020204" pitchFamily="34" charset="0"/>
                    <a:cs typeface="Arial" panose="020B0604020202020204" pitchFamily="34" charset="0"/>
                  </a:rPr>
                  <a:t> </a:t>
                </a:r>
                <a:r>
                  <a:rPr lang="en-US" sz="2400" i="1" cap="none" dirty="0" smtClean="0">
                    <a:solidFill>
                      <a:srgbClr val="002060"/>
                    </a:solidFill>
                    <a:effectLst/>
                    <a:latin typeface="Arial" panose="020B0604020202020204" pitchFamily="34" charset="0"/>
                    <a:cs typeface="Arial" panose="020B0604020202020204" pitchFamily="34" charset="0"/>
                  </a:rPr>
                  <a:t> = </a:t>
                </a:r>
                <a:r>
                  <a:rPr lang="en-US" sz="2400" i="1" cap="none" dirty="0" err="1" smtClean="0">
                    <a:solidFill>
                      <a:srgbClr val="002060"/>
                    </a:solidFill>
                    <a:effectLst/>
                    <a:latin typeface="Arial" panose="020B0604020202020204" pitchFamily="34" charset="0"/>
                    <a:cs typeface="Arial" panose="020B0604020202020204" pitchFamily="34" charset="0"/>
                  </a:rPr>
                  <a:t>dU</a:t>
                </a:r>
                <a:r>
                  <a:rPr lang="en-US" sz="2400" i="1" cap="none" dirty="0" smtClean="0">
                    <a:solidFill>
                      <a:srgbClr val="002060"/>
                    </a:solidFill>
                    <a:effectLst/>
                    <a:latin typeface="Arial" panose="020B0604020202020204" pitchFamily="34" charset="0"/>
                    <a:cs typeface="Arial" panose="020B0604020202020204" pitchFamily="34" charset="0"/>
                  </a:rPr>
                  <a:t> + </a:t>
                </a:r>
                <a:r>
                  <a:rPr lang="en-US" sz="2400" i="1" cap="none" dirty="0" err="1" smtClean="0">
                    <a:solidFill>
                      <a:srgbClr val="002060"/>
                    </a:solidFill>
                    <a:effectLst/>
                    <a:latin typeface="Arial" panose="020B0604020202020204" pitchFamily="34" charset="0"/>
                    <a:cs typeface="Arial" panose="020B0604020202020204" pitchFamily="34" charset="0"/>
                  </a:rPr>
                  <a:t>PdV</a:t>
                </a:r>
                <a:endParaRPr lang="en-US" sz="2400" i="1" cap="none" dirty="0" smtClean="0">
                  <a:solidFill>
                    <a:srgbClr val="002060"/>
                  </a:solidFill>
                  <a:effectLst/>
                  <a:latin typeface="Arial" panose="020B0604020202020204" pitchFamily="34" charset="0"/>
                  <a:cs typeface="Arial" panose="020B0604020202020204" pitchFamily="34" charset="0"/>
                </a:endParaRPr>
              </a:p>
              <a:p>
                <a:pPr marL="0" indent="0">
                  <a:buClr>
                    <a:srgbClr val="00B050"/>
                  </a:buClr>
                  <a:buNone/>
                </a:pPr>
                <a:r>
                  <a:rPr lang="en-US" sz="2400" i="1" cap="none" dirty="0">
                    <a:solidFill>
                      <a:srgbClr val="002060"/>
                    </a:solidFill>
                    <a:effectLst/>
                    <a:latin typeface="Arial" panose="020B0604020202020204" pitchFamily="34" charset="0"/>
                    <a:cs typeface="Arial" panose="020B0604020202020204" pitchFamily="34" charset="0"/>
                  </a:rPr>
                  <a:t>	</a:t>
                </a:r>
                <a:r>
                  <a:rPr lang="en-US" sz="2400" i="1" cap="none" dirty="0" smtClean="0">
                    <a:solidFill>
                      <a:srgbClr val="002060"/>
                    </a:solidFill>
                    <a:effectLst/>
                    <a:latin typeface="Arial" panose="020B0604020202020204" pitchFamily="34" charset="0"/>
                    <a:cs typeface="Arial" panose="020B0604020202020204" pitchFamily="34" charset="0"/>
                  </a:rPr>
                  <a:t>	  </a:t>
                </a:r>
                <a:r>
                  <a:rPr lang="en-US" sz="2400" i="1" cap="none" dirty="0" err="1" smtClean="0">
                    <a:solidFill>
                      <a:srgbClr val="002060"/>
                    </a:solidFill>
                    <a:effectLst/>
                    <a:latin typeface="Arial" panose="020B0604020202020204" pitchFamily="34" charset="0"/>
                    <a:cs typeface="Arial" panose="020B0604020202020204" pitchFamily="34" charset="0"/>
                  </a:rPr>
                  <a:t>dU</a:t>
                </a:r>
                <a:r>
                  <a:rPr lang="en-US" sz="2400" i="1" cap="none" dirty="0" smtClean="0">
                    <a:solidFill>
                      <a:srgbClr val="002060"/>
                    </a:solidFill>
                    <a:effectLst/>
                    <a:latin typeface="Arial" panose="020B0604020202020204" pitchFamily="34" charset="0"/>
                    <a:cs typeface="Arial" panose="020B0604020202020204" pitchFamily="34" charset="0"/>
                  </a:rPr>
                  <a:t> = </a:t>
                </a:r>
                <a14:m>
                  <m:oMath xmlns:m="http://schemas.openxmlformats.org/officeDocument/2006/math">
                    <m:r>
                      <a:rPr lang="el-GR" sz="2400" i="1" cap="none">
                        <a:solidFill>
                          <a:srgbClr val="002060"/>
                        </a:solidFill>
                        <a:effectLst/>
                        <a:latin typeface="Cambria Math" panose="02040503050406030204" pitchFamily="18" charset="0"/>
                        <a:cs typeface="Arial" panose="020B0604020202020204" pitchFamily="34" charset="0"/>
                      </a:rPr>
                      <m:t>𝛿</m:t>
                    </m:r>
                  </m:oMath>
                </a14:m>
                <a:r>
                  <a:rPr lang="en-US" sz="2400" i="1" cap="none" dirty="0" smtClean="0">
                    <a:solidFill>
                      <a:srgbClr val="002060"/>
                    </a:solidFill>
                    <a:effectLst/>
                    <a:latin typeface="Arial" panose="020B0604020202020204" pitchFamily="34" charset="0"/>
                    <a:cs typeface="Arial" panose="020B0604020202020204" pitchFamily="34" charset="0"/>
                  </a:rPr>
                  <a:t>Q – </a:t>
                </a:r>
                <a:r>
                  <a:rPr lang="en-US" sz="2400" i="1" cap="none" dirty="0" err="1" smtClean="0">
                    <a:solidFill>
                      <a:srgbClr val="002060"/>
                    </a:solidFill>
                    <a:effectLst/>
                    <a:latin typeface="Arial" panose="020B0604020202020204" pitchFamily="34" charset="0"/>
                    <a:cs typeface="Arial" panose="020B0604020202020204" pitchFamily="34" charset="0"/>
                  </a:rPr>
                  <a:t>PdV</a:t>
                </a:r>
                <a:r>
                  <a:rPr lang="en-US" sz="2400" i="1" cap="none" dirty="0" smtClean="0">
                    <a:solidFill>
                      <a:srgbClr val="002060"/>
                    </a:solidFill>
                    <a:effectLst/>
                    <a:latin typeface="Arial" panose="020B0604020202020204" pitchFamily="34" charset="0"/>
                    <a:cs typeface="Arial" panose="020B0604020202020204" pitchFamily="34" charset="0"/>
                  </a:rPr>
                  <a:t> 				…………….. (1)</a:t>
                </a:r>
              </a:p>
              <a:p>
                <a:pPr>
                  <a:buClr>
                    <a:srgbClr val="00B05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According to Second law of thermodynamics,</a:t>
                </a:r>
              </a:p>
              <a:p>
                <a:pPr marL="0" indent="0">
                  <a:buClr>
                    <a:srgbClr val="00B050"/>
                  </a:buClr>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l-GR" sz="2400" cap="none" dirty="0">
                    <a:solidFill>
                      <a:srgbClr val="002060"/>
                    </a:solidFill>
                    <a:effectLst/>
                    <a:cs typeface="Arial" panose="020B0604020202020204" pitchFamily="34" charset="0"/>
                  </a:rPr>
                  <a:t> </a:t>
                </a:r>
                <a14:m>
                  <m:oMath xmlns:m="http://schemas.openxmlformats.org/officeDocument/2006/math">
                    <m:r>
                      <a:rPr lang="el-GR" sz="2400" i="1" cap="none">
                        <a:solidFill>
                          <a:srgbClr val="002060"/>
                        </a:solidFill>
                        <a:effectLst/>
                        <a:latin typeface="Cambria Math" panose="02040503050406030204" pitchFamily="18" charset="0"/>
                        <a:cs typeface="Arial" panose="020B0604020202020204" pitchFamily="34" charset="0"/>
                      </a:rPr>
                      <m:t>𝛿</m:t>
                    </m:r>
                  </m:oMath>
                </a14:m>
                <a:r>
                  <a:rPr lang="en-US" sz="2400" i="1" cap="none" dirty="0" smtClean="0">
                    <a:solidFill>
                      <a:srgbClr val="002060"/>
                    </a:solidFill>
                    <a:effectLst/>
                    <a:latin typeface="Arial" panose="020B0604020202020204" pitchFamily="34" charset="0"/>
                    <a:cs typeface="Arial" panose="020B0604020202020204" pitchFamily="34" charset="0"/>
                  </a:rPr>
                  <a:t>Q = </a:t>
                </a:r>
                <a:r>
                  <a:rPr lang="en-US" sz="2400" i="1" cap="none" dirty="0" err="1" smtClean="0">
                    <a:solidFill>
                      <a:srgbClr val="002060"/>
                    </a:solidFill>
                    <a:effectLst/>
                    <a:latin typeface="Arial" panose="020B0604020202020204" pitchFamily="34" charset="0"/>
                    <a:cs typeface="Arial" panose="020B0604020202020204" pitchFamily="34" charset="0"/>
                  </a:rPr>
                  <a:t>T.dS</a:t>
                </a:r>
                <a:endParaRPr lang="en-US" sz="2400" i="1" cap="none" dirty="0" smtClean="0">
                  <a:solidFill>
                    <a:srgbClr val="002060"/>
                  </a:solidFill>
                  <a:effectLst/>
                  <a:latin typeface="Arial" panose="020B0604020202020204" pitchFamily="34" charset="0"/>
                  <a:cs typeface="Arial" panose="020B0604020202020204" pitchFamily="34" charset="0"/>
                </a:endParaRPr>
              </a:p>
              <a:p>
                <a:pPr marL="0" indent="0">
                  <a:buClr>
                    <a:srgbClr val="00B050"/>
                  </a:buClr>
                  <a:buNone/>
                </a:pPr>
                <a:r>
                  <a:rPr lang="en-US" sz="2400" i="1"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substituting the value of </a:t>
                </a:r>
                <a14:m>
                  <m:oMath xmlns:m="http://schemas.openxmlformats.org/officeDocument/2006/math">
                    <m:r>
                      <a:rPr lang="el-GR" i="1" cap="none">
                        <a:solidFill>
                          <a:srgbClr val="002060"/>
                        </a:solidFill>
                        <a:effectLst/>
                        <a:latin typeface="Cambria Math" panose="02040503050406030204" pitchFamily="18" charset="0"/>
                        <a:cs typeface="Arial" panose="020B0604020202020204" pitchFamily="34" charset="0"/>
                      </a:rPr>
                      <m:t>𝛿</m:t>
                    </m:r>
                  </m:oMath>
                </a14:m>
                <a:r>
                  <a:rPr lang="en-US" i="1" cap="none" dirty="0" smtClean="0">
                    <a:solidFill>
                      <a:srgbClr val="002060"/>
                    </a:solidFill>
                    <a:effectLst/>
                    <a:latin typeface="Arial" panose="020B0604020202020204" pitchFamily="34" charset="0"/>
                    <a:cs typeface="Arial" panose="020B0604020202020204" pitchFamily="34" charset="0"/>
                  </a:rPr>
                  <a:t>Q </a:t>
                </a:r>
                <a:r>
                  <a:rPr lang="en-US" cap="none" dirty="0" smtClean="0">
                    <a:solidFill>
                      <a:srgbClr val="002060"/>
                    </a:solidFill>
                    <a:effectLst/>
                    <a:latin typeface="Arial" panose="020B0604020202020204" pitchFamily="34" charset="0"/>
                    <a:cs typeface="Arial" panose="020B0604020202020204" pitchFamily="34" charset="0"/>
                  </a:rPr>
                  <a:t>in equation (1), we have</a:t>
                </a:r>
              </a:p>
              <a:p>
                <a:pPr marL="0" indent="0">
                  <a:buClr>
                    <a:srgbClr val="00B050"/>
                  </a:buClr>
                  <a:buNone/>
                </a:pPr>
                <a:r>
                  <a:rPr lang="en-US" sz="2400" cap="none" dirty="0">
                    <a:solidFill>
                      <a:srgbClr val="002060"/>
                    </a:solidFill>
                    <a:effectLst/>
                    <a:latin typeface="Arial" panose="020B0604020202020204" pitchFamily="34" charset="0"/>
                    <a:cs typeface="Arial" panose="020B0604020202020204" pitchFamily="34" charset="0"/>
                  </a:rPr>
                  <a:t>	</a:t>
                </a:r>
                <a:r>
                  <a:rPr lang="en-US" sz="2400" cap="none" dirty="0" smtClean="0">
                    <a:solidFill>
                      <a:srgbClr val="002060"/>
                    </a:solidFill>
                    <a:effectLst/>
                    <a:latin typeface="Arial" panose="020B0604020202020204" pitchFamily="34" charset="0"/>
                    <a:cs typeface="Arial" panose="020B0604020202020204" pitchFamily="34" charset="0"/>
                  </a:rPr>
                  <a:t>	</a:t>
                </a:r>
                <a:r>
                  <a:rPr lang="en-US" sz="2400" i="1" cap="none" dirty="0" err="1" smtClean="0">
                    <a:solidFill>
                      <a:srgbClr val="002060"/>
                    </a:solidFill>
                    <a:effectLst/>
                    <a:latin typeface="Arial" panose="020B0604020202020204" pitchFamily="34" charset="0"/>
                    <a:cs typeface="Arial" panose="020B0604020202020204" pitchFamily="34" charset="0"/>
                  </a:rPr>
                  <a:t>dU</a:t>
                </a:r>
                <a:r>
                  <a:rPr lang="en-US" sz="2400" i="1" cap="none" dirty="0" smtClean="0">
                    <a:solidFill>
                      <a:srgbClr val="002060"/>
                    </a:solidFill>
                    <a:effectLst/>
                    <a:latin typeface="Arial" panose="020B0604020202020204" pitchFamily="34" charset="0"/>
                    <a:cs typeface="Arial" panose="020B0604020202020204" pitchFamily="34" charset="0"/>
                  </a:rPr>
                  <a:t> = </a:t>
                </a:r>
                <a:r>
                  <a:rPr lang="en-US" sz="2400" i="1" cap="none" dirty="0" err="1" smtClean="0">
                    <a:solidFill>
                      <a:srgbClr val="002060"/>
                    </a:solidFill>
                    <a:effectLst/>
                    <a:latin typeface="Arial" panose="020B0604020202020204" pitchFamily="34" charset="0"/>
                    <a:cs typeface="Arial" panose="020B0604020202020204" pitchFamily="34" charset="0"/>
                  </a:rPr>
                  <a:t>T.dS</a:t>
                </a:r>
                <a:r>
                  <a:rPr lang="en-US" sz="2400" i="1" cap="none" dirty="0" smtClean="0">
                    <a:solidFill>
                      <a:srgbClr val="002060"/>
                    </a:solidFill>
                    <a:effectLst/>
                    <a:latin typeface="Arial" panose="020B0604020202020204" pitchFamily="34" charset="0"/>
                    <a:cs typeface="Arial" panose="020B0604020202020204" pitchFamily="34" charset="0"/>
                  </a:rPr>
                  <a:t> – </a:t>
                </a:r>
                <a:r>
                  <a:rPr lang="en-US" sz="2400" i="1" cap="none" dirty="0" err="1" smtClean="0">
                    <a:solidFill>
                      <a:srgbClr val="002060"/>
                    </a:solidFill>
                    <a:effectLst/>
                    <a:latin typeface="Arial" panose="020B0604020202020204" pitchFamily="34" charset="0"/>
                    <a:cs typeface="Arial" panose="020B0604020202020204" pitchFamily="34" charset="0"/>
                  </a:rPr>
                  <a:t>PdV</a:t>
                </a:r>
                <a:r>
                  <a:rPr lang="en-US" sz="2400" i="1" cap="none" dirty="0" smtClean="0">
                    <a:solidFill>
                      <a:srgbClr val="002060"/>
                    </a:solidFill>
                    <a:effectLst/>
                    <a:latin typeface="Arial" panose="020B0604020202020204" pitchFamily="34" charset="0"/>
                    <a:cs typeface="Arial" panose="020B0604020202020204" pitchFamily="34" charset="0"/>
                  </a:rPr>
                  <a:t> 				……………...(2)</a:t>
                </a:r>
              </a:p>
              <a:p>
                <a:pPr marL="0" indent="0">
                  <a:buClr>
                    <a:srgbClr val="00B050"/>
                  </a:buClr>
                  <a:buNone/>
                </a:pPr>
                <a:r>
                  <a:rPr lang="en-US" cap="none" dirty="0" smtClean="0">
                    <a:solidFill>
                      <a:srgbClr val="002060"/>
                    </a:solidFill>
                    <a:effectLst/>
                    <a:latin typeface="Arial" panose="020B0604020202020204" pitchFamily="34" charset="0"/>
                    <a:cs typeface="Arial" panose="020B0604020202020204" pitchFamily="34" charset="0"/>
                  </a:rPr>
                  <a:t>Consider U, S and V to be function of two independent variables x and y (x and y can be any two variables out of P, V, T and S)</a:t>
                </a:r>
              </a:p>
              <a:p>
                <a:pPr marL="0" indent="0">
                  <a:buClr>
                    <a:srgbClr val="00B050"/>
                  </a:buClr>
                  <a:buNone/>
                </a:pPr>
                <a:endParaRPr lang="en-US"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225083" y="661182"/>
                <a:ext cx="11563643" cy="5992836"/>
              </a:xfrm>
              <a:blipFill rotWithShape="0">
                <a:blip r:embed="rId4"/>
                <a:stretch>
                  <a:fillRect l="-580" r="-53"/>
                </a:stretch>
              </a:blipFill>
            </p:spPr>
            <p:txBody>
              <a:bodyPr/>
              <a:lstStyle/>
              <a:p>
                <a:r>
                  <a:rPr lang="en-US">
                    <a:noFill/>
                  </a:rPr>
                  <a:t> </a:t>
                </a:r>
              </a:p>
            </p:txBody>
          </p:sp>
        </mc:Fallback>
      </mc:AlternateContent>
      <p:sp>
        <p:nvSpPr>
          <p:cNvPr id="4" name="Rectangle 4"/>
          <p:cNvSpPr>
            <a:spLocks noChangeArrowheads="1"/>
          </p:cNvSpPr>
          <p:nvPr/>
        </p:nvSpPr>
        <p:spPr bwMode="auto">
          <a:xfrm>
            <a:off x="2199249" y="6214260"/>
            <a:ext cx="43539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r>
              <a:rPr kumimoji="0" lang="en-US" sz="2000" b="0" i="1"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U</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 = </a:t>
            </a:r>
            <a:r>
              <a:rPr kumimoji="0" lang="en-US" sz="2000" b="0" i="1"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U</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a:t>
            </a:r>
            <a:r>
              <a:rPr kumimoji="0" lang="en-US" sz="2000" b="0" i="1"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x</a:t>
            </a:r>
            <a:r>
              <a:rPr kumimoji="0" lang="en-US" sz="2000" b="0" i="0"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a:t>
            </a:r>
            <a:r>
              <a:rPr kumimoji="0" lang="en-US" sz="2000" b="0" i="1"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y</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a:t>
            </a:r>
            <a:r>
              <a:rPr kumimoji="0" lang="en-US" sz="2000" b="0" i="0" u="none" strike="noStrike" cap="none" normalizeH="0" dirty="0" smtClean="0">
                <a:ln>
                  <a:noFill/>
                </a:ln>
                <a:solidFill>
                  <a:srgbClr val="002060"/>
                </a:solidFill>
                <a:effectLst/>
                <a:ea typeface="Times New Roman" panose="02020603050405020304" pitchFamily="18" charset="0"/>
                <a:cs typeface="Arial" panose="020B0604020202020204" pitchFamily="34" charset="0"/>
              </a:rPr>
              <a:t>  </a:t>
            </a:r>
            <a:r>
              <a:rPr kumimoji="0" lang="en-US" sz="2000" b="0" i="1"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S</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 = </a:t>
            </a:r>
            <a:r>
              <a:rPr kumimoji="0" lang="en-US" sz="2000" b="0" i="1"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S</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a:t>
            </a:r>
            <a:r>
              <a:rPr kumimoji="0" lang="en-US" sz="2000" b="0" i="1"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x</a:t>
            </a:r>
            <a:r>
              <a:rPr kumimoji="0" lang="en-US" sz="2000" b="0" i="0"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a:t>
            </a:r>
            <a:r>
              <a:rPr kumimoji="0" lang="en-US" sz="2000" b="0" i="1"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y</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 </a:t>
            </a:r>
            <a:r>
              <a:rPr kumimoji="0" lang="en-US" sz="2000" b="0" i="1"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V</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 = </a:t>
            </a:r>
            <a:r>
              <a:rPr kumimoji="0" lang="en-US" sz="2000" b="0" i="1"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V</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a:t>
            </a:r>
            <a:r>
              <a:rPr kumimoji="0" lang="en-US" sz="2000" b="0" i="1"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x</a:t>
            </a:r>
            <a:r>
              <a:rPr kumimoji="0" lang="en-US" sz="2000" b="0" i="0"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a:t>
            </a:r>
            <a:r>
              <a:rPr kumimoji="0" lang="en-US" sz="2000" b="0" i="1" u="none" strike="noStrike" cap="none" normalizeH="0" baseline="0" dirty="0" err="1" smtClean="0">
                <a:ln>
                  <a:noFill/>
                </a:ln>
                <a:solidFill>
                  <a:srgbClr val="002060"/>
                </a:solidFill>
                <a:effectLst/>
                <a:ea typeface="Times New Roman" panose="02020603050405020304" pitchFamily="18" charset="0"/>
                <a:cs typeface="Arial" panose="020B0604020202020204" pitchFamily="34" charset="0"/>
              </a:rPr>
              <a:t>y</a:t>
            </a:r>
            <a:r>
              <a:rPr kumimoji="0" lang="en-US" sz="2000" b="0"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a:t>
            </a:r>
            <a:endParaRPr kumimoji="0" lang="en-US" sz="2000" b="0" i="0" u="none" strike="noStrike" cap="none" normalizeH="0" baseline="0" dirty="0" smtClean="0">
              <a:ln>
                <a:noFill/>
              </a:ln>
              <a:solidFill>
                <a:srgbClr val="002060"/>
              </a:solidFill>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sz="3600" b="0" i="0" u="none" strike="noStrike" cap="none" normalizeH="0" baseline="0" dirty="0" smtClean="0">
              <a:ln>
                <a:noFill/>
              </a:ln>
              <a:solidFill>
                <a:srgbClr val="002060"/>
              </a:solidFill>
              <a:effectLst/>
              <a:cs typeface="Arial" panose="020B0604020202020204" pitchFamily="34" charset="0"/>
            </a:endParaRPr>
          </a:p>
        </p:txBody>
      </p:sp>
      <p:sp>
        <p:nvSpPr>
          <p:cNvPr id="5" name="Rectangle 5"/>
          <p:cNvSpPr>
            <a:spLocks noChangeArrowheads="1"/>
          </p:cNvSpPr>
          <p:nvPr/>
        </p:nvSpPr>
        <p:spPr bwMode="auto">
          <a:xfrm>
            <a:off x="189914" y="97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6"/>
          <p:cNvSpPr>
            <a:spLocks noChangeArrowheads="1"/>
          </p:cNvSpPr>
          <p:nvPr/>
        </p:nvSpPr>
        <p:spPr bwMode="auto">
          <a:xfrm>
            <a:off x="189914" y="148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7"/>
          <p:cNvSpPr>
            <a:spLocks noChangeArrowheads="1"/>
          </p:cNvSpPr>
          <p:nvPr/>
        </p:nvSpPr>
        <p:spPr bwMode="auto">
          <a:xfrm>
            <a:off x="189914"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2"/>
          <p:cNvSpPr>
            <a:spLocks noChangeArrowheads="1"/>
          </p:cNvSpPr>
          <p:nvPr/>
        </p:nvSpPr>
        <p:spPr bwMode="auto">
          <a:xfrm>
            <a:off x="457200" y="97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3"/>
          <p:cNvSpPr>
            <a:spLocks noChangeArrowheads="1"/>
          </p:cNvSpPr>
          <p:nvPr/>
        </p:nvSpPr>
        <p:spPr bwMode="auto">
          <a:xfrm>
            <a:off x="457200" y="148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4"/>
          <p:cNvSpPr>
            <a:spLocks noChangeArrowheads="1"/>
          </p:cNvSpPr>
          <p:nvPr/>
        </p:nvSpPr>
        <p:spPr bwMode="auto">
          <a:xfrm>
            <a:off x="457200" y="20002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22262681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182879" y="140677"/>
            <a:ext cx="11844997" cy="6583679"/>
          </a:xfrm>
        </p:spPr>
        <p:txBody>
          <a:bodyPr/>
          <a:lstStyle/>
          <a:p>
            <a:pPr marL="0" indent="0">
              <a:buNone/>
            </a:pPr>
            <a:r>
              <a:rPr lang="en-US" cap="none" dirty="0" smtClean="0">
                <a:solidFill>
                  <a:srgbClr val="002060"/>
                </a:solidFill>
                <a:effectLst/>
                <a:latin typeface="Arial" panose="020B0604020202020204" pitchFamily="34" charset="0"/>
                <a:cs typeface="Arial" panose="020B0604020202020204" pitchFamily="34" charset="0"/>
              </a:rPr>
              <a:t>	take the partial derivatives</a:t>
            </a:r>
          </a:p>
          <a:p>
            <a:pPr marL="0" indent="0">
              <a:buNone/>
            </a:pPr>
            <a:endParaRPr lang="en-US" cap="none" dirty="0">
              <a:solidFill>
                <a:srgbClr val="002060"/>
              </a:solidFill>
              <a:effectLst/>
              <a:latin typeface="Arial" panose="020B0604020202020204" pitchFamily="34" charset="0"/>
              <a:cs typeface="Arial" panose="020B0604020202020204" pitchFamily="34" charset="0"/>
            </a:endParaRPr>
          </a:p>
          <a:p>
            <a:pPr marL="0" indent="0">
              <a:buNone/>
            </a:pPr>
            <a:endParaRPr lang="en-US" cap="none" dirty="0" smtClean="0">
              <a:solidFill>
                <a:srgbClr val="002060"/>
              </a:solidFill>
              <a:effectLst/>
              <a:latin typeface="Arial" panose="020B0604020202020204" pitchFamily="34" charset="0"/>
              <a:cs typeface="Arial" panose="020B0604020202020204" pitchFamily="34" charset="0"/>
            </a:endParaRPr>
          </a:p>
          <a:p>
            <a:pPr marL="0" indent="0">
              <a:buNone/>
            </a:pPr>
            <a:endParaRPr lang="en-US" cap="none" dirty="0">
              <a:solidFill>
                <a:srgbClr val="002060"/>
              </a:solidFill>
              <a:effectLst/>
              <a:latin typeface="Arial" panose="020B0604020202020204" pitchFamily="34" charset="0"/>
              <a:cs typeface="Arial" panose="020B0604020202020204" pitchFamily="34" charset="0"/>
            </a:endParaRPr>
          </a:p>
          <a:p>
            <a:pPr marL="0" indent="0">
              <a:buNone/>
            </a:pPr>
            <a:endParaRPr lang="en-US" cap="none" dirty="0" smtClean="0">
              <a:solidFill>
                <a:srgbClr val="002060"/>
              </a:solidFill>
              <a:effectLst/>
              <a:latin typeface="Arial" panose="020B0604020202020204" pitchFamily="34" charset="0"/>
              <a:cs typeface="Arial" panose="020B0604020202020204" pitchFamily="34" charset="0"/>
            </a:endParaRP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	and</a:t>
            </a:r>
          </a:p>
          <a:p>
            <a:pPr marL="0" indent="0">
              <a:buNone/>
            </a:pPr>
            <a:endParaRPr lang="en-US" cap="none" dirty="0">
              <a:solidFill>
                <a:srgbClr val="002060"/>
              </a:solidFill>
              <a:effectLst/>
              <a:latin typeface="Arial" panose="020B0604020202020204" pitchFamily="34" charset="0"/>
              <a:cs typeface="Arial" panose="020B0604020202020204" pitchFamily="34" charset="0"/>
            </a:endParaRP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 substituting these values in </a:t>
            </a:r>
            <a:r>
              <a:rPr lang="en-US" cap="none" dirty="0">
                <a:solidFill>
                  <a:srgbClr val="002060"/>
                </a:solidFill>
                <a:effectLst/>
                <a:latin typeface="Arial" panose="020B0604020202020204" pitchFamily="34" charset="0"/>
                <a:cs typeface="Arial" panose="020B0604020202020204" pitchFamily="34" charset="0"/>
              </a:rPr>
              <a:t>equation </a:t>
            </a:r>
            <a:r>
              <a:rPr lang="en-US" cap="none" dirty="0" smtClean="0">
                <a:solidFill>
                  <a:srgbClr val="002060"/>
                </a:solidFill>
                <a:effectLst/>
                <a:latin typeface="Arial" panose="020B0604020202020204" pitchFamily="34" charset="0"/>
                <a:cs typeface="Arial" panose="020B0604020202020204" pitchFamily="34" charset="0"/>
              </a:rPr>
              <a:t>(2), we get</a:t>
            </a:r>
          </a:p>
          <a:p>
            <a:pPr marL="0" indent="0">
              <a:buNone/>
            </a:pPr>
            <a:endParaRPr lang="en-US" cap="none" dirty="0">
              <a:solidFill>
                <a:srgbClr val="002060"/>
              </a:solidFill>
              <a:effectLst/>
              <a:latin typeface="Arial" panose="020B0604020202020204" pitchFamily="34" charset="0"/>
              <a:cs typeface="Arial" panose="020B0604020202020204" pitchFamily="34" charset="0"/>
            </a:endParaRPr>
          </a:p>
          <a:p>
            <a:pPr marL="0" indent="0">
              <a:buNone/>
            </a:pPr>
            <a:endParaRPr lang="en-US" cap="none" dirty="0" smtClean="0">
              <a:solidFill>
                <a:srgbClr val="002060"/>
              </a:solidFill>
              <a:effectLst/>
              <a:latin typeface="Arial" panose="020B0604020202020204" pitchFamily="34" charset="0"/>
              <a:cs typeface="Arial" panose="020B0604020202020204" pitchFamily="34" charset="0"/>
            </a:endParaRPr>
          </a:p>
          <a:p>
            <a:pPr marL="0" indent="0">
              <a:buNone/>
            </a:pPr>
            <a:endParaRPr lang="en-US" cap="none" dirty="0">
              <a:solidFill>
                <a:srgbClr val="002060"/>
              </a:solidFill>
              <a:effectLst/>
              <a:latin typeface="Arial" panose="020B0604020202020204" pitchFamily="34" charset="0"/>
              <a:cs typeface="Arial" panose="020B0604020202020204" pitchFamily="34" charset="0"/>
            </a:endParaRPr>
          </a:p>
        </p:txBody>
      </p:sp>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23" descr="dU = \left(\frac{\partial U}{\partial x}\right)_y\!dx +&#10; \left(\frac{\partial U}{\partial y}\right)_x\!d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9303" y="586802"/>
            <a:ext cx="3756074" cy="7089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57200" y="97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dS = \left(\frac{\partial S}{\partial x}\right)_y\!dx +&#10; \left(\frac{\partial S}{\partial y}\right)_x\!dy"/>
          <p:cNvPicPr/>
          <p:nvPr/>
        </p:nvPicPr>
        <p:blipFill>
          <a:blip r:embed="rId5"/>
          <a:srcRect/>
          <a:stretch>
            <a:fillRect/>
          </a:stretch>
        </p:blipFill>
        <p:spPr bwMode="auto">
          <a:xfrm>
            <a:off x="2349303" y="1472228"/>
            <a:ext cx="3756074" cy="810344"/>
          </a:xfrm>
          <a:prstGeom prst="rect">
            <a:avLst/>
          </a:prstGeom>
          <a:noFill/>
        </p:spPr>
      </p:pic>
      <p:pic>
        <p:nvPicPr>
          <p:cNvPr id="8" name="Picture 7" descr="dV = \left(\frac{\partial V}{\partial x}\right)_y\!dx +&#10; \left(\frac{\partial V}{\partial y}\right)_x\!dy"/>
          <p:cNvPicPr/>
          <p:nvPr/>
        </p:nvPicPr>
        <p:blipFill>
          <a:blip r:embed="rId6"/>
          <a:srcRect/>
          <a:stretch>
            <a:fillRect/>
          </a:stretch>
        </p:blipFill>
        <p:spPr bwMode="auto">
          <a:xfrm>
            <a:off x="2339926" y="2460394"/>
            <a:ext cx="3756074" cy="773723"/>
          </a:xfrm>
          <a:prstGeom prst="rect">
            <a:avLst/>
          </a:prstGeom>
          <a:noFill/>
          <a:ln w="9525">
            <a:noFill/>
            <a:miter lim="800000"/>
            <a:headEnd/>
            <a:tailEnd/>
          </a:ln>
        </p:spPr>
      </p:pic>
      <p:pic>
        <p:nvPicPr>
          <p:cNvPr id="9" name="Picture 8" descr="T\left(\frac{\partial S}{\partial x}\right)_y\!dx +&#10; T\left(\frac{\partial S}{\partial y}\right)_x\!dy = \left(\frac{\partial U}{\partial x}\right)_y\!dx +&#10; \left(\frac{\partial U}{\partial y}\right)_x\!dy + P\left(\frac{\partial V}{\partial x}\right)_y\!dx +&#10; P\left(\frac{\partial V}{\partial y}\right)_x\!dy"/>
          <p:cNvPicPr/>
          <p:nvPr/>
        </p:nvPicPr>
        <p:blipFill>
          <a:blip r:embed="rId7">
            <a:extLst>
              <a:ext uri="{BEBA8EAE-BF5A-486C-A8C5-ECC9F3942E4B}">
                <a14:imgProps xmlns:a14="http://schemas.microsoft.com/office/drawing/2010/main">
                  <a14:imgLayer r:embed="rId8">
                    <a14:imgEffect>
                      <a14:sharpenSoften amount="50000"/>
                    </a14:imgEffect>
                    <a14:imgEffect>
                      <a14:brightnessContrast contrast="20000"/>
                    </a14:imgEffect>
                  </a14:imgLayer>
                </a14:imgProps>
              </a:ext>
            </a:extLst>
          </a:blip>
          <a:srcRect/>
          <a:stretch>
            <a:fillRect/>
          </a:stretch>
        </p:blipFill>
        <p:spPr bwMode="auto">
          <a:xfrm>
            <a:off x="1083212" y="4164037"/>
            <a:ext cx="8356211" cy="787791"/>
          </a:xfrm>
          <a:prstGeom prst="rect">
            <a:avLst/>
          </a:prstGeom>
          <a:noFill/>
          <a:ln w="9525">
            <a:noFill/>
            <a:miter lim="800000"/>
            <a:headEnd/>
            <a:tailEnd/>
          </a:ln>
        </p:spPr>
      </p:pic>
      <p:pic>
        <p:nvPicPr>
          <p:cNvPr id="10" name="Picture 9" descr="\left(\frac{\partial U}{\partial x}\right)_y\!dx +&#10; \left(\frac{\partial U}{\partial y}\right)_x\!dy = T\left(\frac{\partial S}{\partial x}\right)_y\!dx +&#10; T\left(\frac{\partial S}{\partial y}\right)_x\!dy - P\left(\frac{\partial V}{\partial x}\right)_y\!dx -&#10; P\left(\frac{\partial V}{\partial y}\right)_x\!dy"/>
          <p:cNvPicPr/>
          <p:nvPr/>
        </p:nvPicPr>
        <p:blipFill>
          <a:blip r:embed="rId9">
            <a:duotone>
              <a:prstClr val="black"/>
              <a:schemeClr val="bg1">
                <a:tint val="45000"/>
                <a:satMod val="400000"/>
              </a:schemeClr>
            </a:duotone>
            <a:extLst>
              <a:ext uri="{BEBA8EAE-BF5A-486C-A8C5-ECC9F3942E4B}">
                <a14:imgProps xmlns:a14="http://schemas.microsoft.com/office/drawing/2010/main">
                  <a14:imgLayer r:embed="rId10">
                    <a14:imgEffect>
                      <a14:brightnessContrast bright="-40000"/>
                    </a14:imgEffect>
                  </a14:imgLayer>
                </a14:imgProps>
              </a:ext>
            </a:extLst>
          </a:blip>
          <a:srcRect/>
          <a:stretch>
            <a:fillRect/>
          </a:stretch>
        </p:blipFill>
        <p:spPr bwMode="auto">
          <a:xfrm>
            <a:off x="1083212" y="5340627"/>
            <a:ext cx="8356211" cy="919496"/>
          </a:xfrm>
          <a:prstGeom prst="rect">
            <a:avLst/>
          </a:prstGeom>
          <a:noFill/>
          <a:ln w="9525">
            <a:noFill/>
            <a:miter lim="800000"/>
            <a:headEnd/>
            <a:tailEnd/>
          </a:ln>
        </p:spPr>
      </p:pic>
    </p:spTree>
    <p:extLst>
      <p:ext uri="{BB962C8B-B14F-4D97-AF65-F5344CB8AC3E}">
        <p14:creationId xmlns:p14="http://schemas.microsoft.com/office/powerpoint/2010/main" val="3642205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49"/>
                                        </p:tgtEl>
                                        <p:attrNameLst>
                                          <p:attrName>style.visibility</p:attrName>
                                        </p:attrNameLst>
                                      </p:cBhvr>
                                      <p:to>
                                        <p:strVal val="visible"/>
                                      </p:to>
                                    </p:set>
                                    <p:animEffect transition="in" filter="fade">
                                      <p:cBhvr>
                                        <p:cTn id="14" dur="1000"/>
                                        <p:tgtEl>
                                          <p:spTgt spid="2049"/>
                                        </p:tgtEl>
                                      </p:cBhvr>
                                    </p:animEffect>
                                    <p:anim calcmode="lin" valueType="num">
                                      <p:cBhvr>
                                        <p:cTn id="15" dur="1000" fill="hold"/>
                                        <p:tgtEl>
                                          <p:spTgt spid="2049"/>
                                        </p:tgtEl>
                                        <p:attrNameLst>
                                          <p:attrName>ppt_x</p:attrName>
                                        </p:attrNameLst>
                                      </p:cBhvr>
                                      <p:tavLst>
                                        <p:tav tm="0">
                                          <p:val>
                                            <p:strVal val="#ppt_x"/>
                                          </p:val>
                                        </p:tav>
                                        <p:tav tm="100000">
                                          <p:val>
                                            <p:strVal val="#ppt_x"/>
                                          </p:val>
                                        </p:tav>
                                      </p:tavLst>
                                    </p:anim>
                                    <p:anim calcmode="lin" valueType="num">
                                      <p:cBhvr>
                                        <p:cTn id="16"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1000"/>
                                        <p:tgtEl>
                                          <p:spTgt spid="10"/>
                                        </p:tgtEl>
                                      </p:cBhvr>
                                    </p:animEffect>
                                    <p:anim calcmode="lin" valueType="num">
                                      <p:cBhvr>
                                        <p:cTn id="57" dur="1000" fill="hold"/>
                                        <p:tgtEl>
                                          <p:spTgt spid="10"/>
                                        </p:tgtEl>
                                        <p:attrNameLst>
                                          <p:attrName>ppt_x</p:attrName>
                                        </p:attrNameLst>
                                      </p:cBhvr>
                                      <p:tavLst>
                                        <p:tav tm="0">
                                          <p:val>
                                            <p:strVal val="#ppt_x"/>
                                          </p:val>
                                        </p:tav>
                                        <p:tav tm="100000">
                                          <p:val>
                                            <p:strVal val="#ppt_x"/>
                                          </p:val>
                                        </p:tav>
                                      </p:tavLst>
                                    </p:anim>
                                    <p:anim calcmode="lin" valueType="num">
                                      <p:cBhvr>
                                        <p:cTn id="5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3074" name="Picture 28" descr="\left(\frac{\partial U}{\partial x}\right)_y = T\left(\frac{\partial S}{\partial x}\right)_y - P\left(\frac{\partial V}{\partial x}\right)_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1498" y="633046"/>
            <a:ext cx="3530990" cy="658543"/>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29" descr="\left(\frac{\partial U}{\partial y}\right)_x = T\left(\frac{\partial S}{\partial y}\right)_x - P\left(\frac{\partial V}{\partial y}\right)_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1498" y="1457324"/>
            <a:ext cx="3530990" cy="6809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57201" y="171186"/>
            <a:ext cx="824947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r>
              <a:rPr kumimoji="0" lang="en-US" b="1" i="0" u="none" strike="noStrike" cap="none" normalizeH="0" baseline="0" dirty="0" smtClean="0">
                <a:ln>
                  <a:noFill/>
                </a:ln>
                <a:solidFill>
                  <a:srgbClr val="002060"/>
                </a:solidFill>
                <a:effectLst/>
                <a:ea typeface="Times New Roman" panose="02020603050405020304" pitchFamily="18" charset="0"/>
                <a:cs typeface="Arial" panose="020B0604020202020204" pitchFamily="34" charset="0"/>
              </a:rPr>
              <a:t>comparing the coefficient of dx and dy, one gets</a:t>
            </a:r>
            <a:endParaRPr kumimoji="0" lang="en-US" b="1" i="0" u="none" strike="noStrike" cap="none" normalizeH="0" baseline="0" dirty="0" smtClean="0">
              <a:ln>
                <a:noFill/>
              </a:ln>
              <a:solidFill>
                <a:srgbClr val="00206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b="1" i="0" u="none" strike="noStrike" cap="none" normalizeH="0" baseline="0" dirty="0" smtClean="0">
              <a:ln>
                <a:noFill/>
              </a:ln>
              <a:solidFill>
                <a:srgbClr val="002060"/>
              </a:solidFill>
              <a:effectLst/>
            </a:endParaRPr>
          </a:p>
        </p:txBody>
      </p:sp>
      <p:sp>
        <p:nvSpPr>
          <p:cNvPr id="5" name="Rectangle 4"/>
          <p:cNvSpPr>
            <a:spLocks noChangeArrowheads="1"/>
          </p:cNvSpPr>
          <p:nvPr/>
        </p:nvSpPr>
        <p:spPr bwMode="auto">
          <a:xfrm>
            <a:off x="457200" y="971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5"/>
          <p:cNvSpPr>
            <a:spLocks noChangeArrowheads="1"/>
          </p:cNvSpPr>
          <p:nvPr/>
        </p:nvSpPr>
        <p:spPr bwMode="auto">
          <a:xfrm>
            <a:off x="457200" y="1457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Content Placeholder 7" descr="\left(\frac{\partial^2U}{\partial y\partial x}\right) = \left(\frac{\partial T}{\partial y}\right)_x \left(\frac{\partial S}{\partial x}\right)_y + T\left(\frac{\partial^2 S}{\partial y\partial x}\right) - \left(\frac{\partial P}{\partial y}\right)_x \left(\frac{\partial V}{\partial x}\right)_y - P\left(\frac{\partial^2 V}{\partial y\partial x}\right)"/>
          <p:cNvPicPr>
            <a:picLocks noGrp="1"/>
          </p:cNvPicPr>
          <p:nvPr>
            <p:ph sz="quarter" idx="13"/>
          </p:nvPr>
        </p:nvPicPr>
        <p:blipFill>
          <a:blip r:embed="rId6">
            <a:grayscl/>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Lst>
          </a:blip>
          <a:srcRect/>
          <a:stretch>
            <a:fillRect/>
          </a:stretch>
        </p:blipFill>
        <p:spPr bwMode="auto">
          <a:xfrm>
            <a:off x="1921565" y="2714873"/>
            <a:ext cx="6785114" cy="711053"/>
          </a:xfrm>
          <a:prstGeom prst="rect">
            <a:avLst/>
          </a:prstGeom>
          <a:noFill/>
          <a:ln w="9525">
            <a:noFill/>
            <a:miter lim="800000"/>
            <a:headEnd/>
            <a:tailEnd/>
          </a:ln>
        </p:spPr>
      </p:pic>
      <p:sp>
        <p:nvSpPr>
          <p:cNvPr id="2" name="Rectangle 1"/>
          <p:cNvSpPr/>
          <p:nvPr/>
        </p:nvSpPr>
        <p:spPr>
          <a:xfrm>
            <a:off x="92765" y="2287512"/>
            <a:ext cx="7023652" cy="324576"/>
          </a:xfrm>
          <a:prstGeom prst="rect">
            <a:avLst/>
          </a:prstGeom>
        </p:spPr>
        <p:txBody>
          <a:bodyPr wrap="square">
            <a:spAutoFit/>
          </a:bodyPr>
          <a:lstStyle/>
          <a:p>
            <a:pPr marL="457200" marR="0" algn="just">
              <a:lnSpc>
                <a:spcPts val="1800"/>
              </a:lnSpc>
              <a:spcBef>
                <a:spcPts val="0"/>
              </a:spcBef>
              <a:spcAft>
                <a:spcPts val="120"/>
              </a:spcAft>
              <a:tabLst>
                <a:tab pos="57150" algn="l"/>
              </a:tabLst>
            </a:pPr>
            <a:r>
              <a:rPr lang="en-US" b="1" dirty="0">
                <a:solidFill>
                  <a:srgbClr val="002060"/>
                </a:solidFill>
                <a:latin typeface="Arial" panose="020B0604020202020204" pitchFamily="34" charset="0"/>
                <a:ea typeface="Times New Roman" panose="02020603050405020304" pitchFamily="18" charset="0"/>
                <a:cs typeface="Mangal" panose="02040503050203030202" pitchFamily="18" charset="0"/>
              </a:rPr>
              <a:t>Differentiating above equations by </a:t>
            </a:r>
            <a:r>
              <a:rPr lang="en-US" b="1" dirty="0" smtClean="0">
                <a:solidFill>
                  <a:srgbClr val="002060"/>
                </a:solidFill>
                <a:latin typeface="Arial" panose="020B0604020202020204" pitchFamily="34" charset="0"/>
                <a:ea typeface="Times New Roman" panose="02020603050405020304" pitchFamily="18" charset="0"/>
                <a:cs typeface="Mangal" panose="02040503050203030202" pitchFamily="18" charset="0"/>
              </a:rPr>
              <a:t>y and x </a:t>
            </a:r>
            <a:r>
              <a:rPr lang="en-US" b="1" dirty="0">
                <a:solidFill>
                  <a:srgbClr val="002060"/>
                </a:solidFill>
                <a:latin typeface="Arial" panose="020B0604020202020204" pitchFamily="34" charset="0"/>
                <a:ea typeface="Times New Roman" panose="02020603050405020304" pitchFamily="18" charset="0"/>
                <a:cs typeface="Mangal" panose="02040503050203030202" pitchFamily="18" charset="0"/>
              </a:rPr>
              <a:t>respectively</a:t>
            </a:r>
            <a:endParaRPr lang="en-US" sz="2400" b="1"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7" name="TextBox 6"/>
          <p:cNvSpPr txBox="1"/>
          <p:nvPr/>
        </p:nvSpPr>
        <p:spPr>
          <a:xfrm>
            <a:off x="755374" y="4237345"/>
            <a:ext cx="11171583" cy="646331"/>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And									  ……………….. (4)</a:t>
            </a:r>
          </a:p>
          <a:p>
            <a:r>
              <a:rPr lang="en-US" b="1" dirty="0">
                <a:solidFill>
                  <a:srgbClr val="002060"/>
                </a:solidFill>
                <a:latin typeface="Arial" panose="020B0604020202020204" pitchFamily="34" charset="0"/>
                <a:cs typeface="Arial" panose="020B0604020202020204" pitchFamily="34" charset="0"/>
              </a:rPr>
              <a:t>	</a:t>
            </a:r>
          </a:p>
        </p:txBody>
      </p:sp>
      <p:pic>
        <p:nvPicPr>
          <p:cNvPr id="11" name="Picture 10" descr="\left(\frac{\partial^2U}{\partial x\partial y}\right) = \left(\frac{\partial T}{\partial x}\right)_y \left(\frac{\partial S}{\partial y}\right)_x + T\left(\frac{\partial^2 S}{\partial x\partial y}\right) - \left(\frac{\partial P}{\partial x}\right)_y \left(\frac{\partial V}{\partial y}\right)_x - P\left(\frac{\partial^2 V}{\partial x\partial y}\right)"/>
          <p:cNvPicPr/>
          <p:nvPr/>
        </p:nvPicPr>
        <p:blipFill>
          <a:blip r:embed="rId8">
            <a:extLst>
              <a:ext uri="{BEBA8EAE-BF5A-486C-A8C5-ECC9F3942E4B}">
                <a14:imgProps xmlns:a14="http://schemas.microsoft.com/office/drawing/2010/main">
                  <a14:imgLayer r:embed="rId9">
                    <a14:imgEffect>
                      <a14:sharpenSoften amount="50000"/>
                    </a14:imgEffect>
                    <a14:imgEffect>
                      <a14:brightnessContrast contrast="40000"/>
                    </a14:imgEffect>
                  </a14:imgLayer>
                </a14:imgProps>
              </a:ext>
            </a:extLst>
          </a:blip>
          <a:srcRect/>
          <a:stretch>
            <a:fillRect/>
          </a:stretch>
        </p:blipFill>
        <p:spPr bwMode="auto">
          <a:xfrm>
            <a:off x="1921565" y="4105463"/>
            <a:ext cx="6785114" cy="731580"/>
          </a:xfrm>
          <a:prstGeom prst="rect">
            <a:avLst/>
          </a:prstGeom>
          <a:noFill/>
          <a:ln w="9525">
            <a:noFill/>
            <a:miter lim="800000"/>
            <a:headEnd/>
            <a:tailEnd/>
          </a:ln>
        </p:spPr>
      </p:pic>
      <p:sp>
        <p:nvSpPr>
          <p:cNvPr id="9" name="Rectangle 8"/>
          <p:cNvSpPr/>
          <p:nvPr/>
        </p:nvSpPr>
        <p:spPr>
          <a:xfrm>
            <a:off x="226234" y="5188983"/>
            <a:ext cx="4903907" cy="324576"/>
          </a:xfrm>
          <a:prstGeom prst="rect">
            <a:avLst/>
          </a:prstGeom>
        </p:spPr>
        <p:txBody>
          <a:bodyPr wrap="none">
            <a:spAutoFit/>
          </a:bodyPr>
          <a:lstStyle/>
          <a:p>
            <a:pPr marL="457200" marR="0" algn="just">
              <a:lnSpc>
                <a:spcPts val="1800"/>
              </a:lnSpc>
              <a:spcBef>
                <a:spcPts val="0"/>
              </a:spcBef>
              <a:spcAft>
                <a:spcPts val="120"/>
              </a:spcAft>
              <a:tabLst>
                <a:tab pos="57150" algn="l"/>
              </a:tabLst>
            </a:pPr>
            <a:r>
              <a:rPr lang="en-US" b="1" dirty="0">
                <a:solidFill>
                  <a:srgbClr val="002060"/>
                </a:solidFill>
                <a:latin typeface="Arial" panose="020B0604020202020204" pitchFamily="34" charset="0"/>
                <a:ea typeface="Times New Roman" panose="02020603050405020304" pitchFamily="18" charset="0"/>
                <a:cs typeface="Mangal" panose="02040503050203030202" pitchFamily="18" charset="0"/>
              </a:rPr>
              <a:t>and V are exact differentials, therefore,</a:t>
            </a:r>
            <a:endParaRPr lang="en-US" sz="2400" b="1" dirty="0">
              <a:solidFill>
                <a:srgbClr val="002060"/>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13" name="Picture 12" descr="\left(\frac{\partial^2U}{\partial y\partial x}\right) = \left(\frac{\partial^2U}{\partial x\partial y}\right)"/>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Lst>
          </a:blip>
          <a:srcRect/>
          <a:stretch>
            <a:fillRect/>
          </a:stretch>
        </p:blipFill>
        <p:spPr bwMode="auto">
          <a:xfrm>
            <a:off x="1921564" y="5734304"/>
            <a:ext cx="2252871" cy="732758"/>
          </a:xfrm>
          <a:prstGeom prst="rect">
            <a:avLst/>
          </a:prstGeom>
          <a:noFill/>
          <a:ln w="9525">
            <a:noFill/>
            <a:miter lim="800000"/>
            <a:headEnd/>
            <a:tailEnd/>
          </a:ln>
        </p:spPr>
      </p:pic>
      <p:pic>
        <p:nvPicPr>
          <p:cNvPr id="14" name="Picture 13" descr="\left(\frac{\partial^2S}{\partial y\partial x}\right) = \left(\frac{\partial^2S}{\partial x\partial y}\right)&#10;:\left(\frac{\partial^2V}{\partial y\partial x}\right) = \left(\frac{\partial^2V}{\partial x\partial y}\right)"/>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20000"/>
                    </a14:imgEffect>
                  </a14:imgLayer>
                </a14:imgProps>
              </a:ext>
            </a:extLst>
          </a:blip>
          <a:srcRect/>
          <a:stretch>
            <a:fillRect/>
          </a:stretch>
        </p:blipFill>
        <p:spPr bwMode="auto">
          <a:xfrm>
            <a:off x="4416493" y="5773514"/>
            <a:ext cx="4435959" cy="693548"/>
          </a:xfrm>
          <a:prstGeom prst="rect">
            <a:avLst/>
          </a:prstGeom>
          <a:noFill/>
          <a:ln w="9525">
            <a:noFill/>
            <a:miter lim="800000"/>
            <a:headEnd/>
            <a:tailEnd/>
          </a:ln>
        </p:spPr>
      </p:pic>
      <p:sp>
        <p:nvSpPr>
          <p:cNvPr id="10" name="TextBox 9"/>
          <p:cNvSpPr txBox="1"/>
          <p:nvPr/>
        </p:nvSpPr>
        <p:spPr>
          <a:xfrm>
            <a:off x="9144000" y="2940148"/>
            <a:ext cx="2782957" cy="369332"/>
          </a:xfrm>
          <a:prstGeom prst="rect">
            <a:avLst/>
          </a:prstGeom>
          <a:noFill/>
        </p:spPr>
        <p:txBody>
          <a:bodyPr wrap="square" rtlCol="0">
            <a:spAutoFit/>
          </a:bodyPr>
          <a:lstStyle/>
          <a:p>
            <a:r>
              <a:rPr lang="en-US" b="1" dirty="0" smtClean="0">
                <a:solidFill>
                  <a:srgbClr val="002060"/>
                </a:solidFill>
                <a:latin typeface="Arial" panose="020B0604020202020204" pitchFamily="34" charset="0"/>
                <a:cs typeface="Arial" panose="020B0604020202020204" pitchFamily="34" charset="0"/>
              </a:rPr>
              <a:t>………………. (3)</a:t>
            </a:r>
            <a:endParaRPr lang="en-US"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59281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3"/>
                                        </p:tgtEl>
                                        <p:attrNameLst>
                                          <p:attrName>style.visibility</p:attrName>
                                        </p:attrNameLst>
                                      </p:cBhvr>
                                      <p:to>
                                        <p:strVal val="visible"/>
                                      </p:to>
                                    </p:set>
                                    <p:animEffect transition="in" filter="fade">
                                      <p:cBhvr>
                                        <p:cTn id="21" dur="1000"/>
                                        <p:tgtEl>
                                          <p:spTgt spid="3073"/>
                                        </p:tgtEl>
                                      </p:cBhvr>
                                    </p:animEffect>
                                    <p:anim calcmode="lin" valueType="num">
                                      <p:cBhvr>
                                        <p:cTn id="22" dur="1000" fill="hold"/>
                                        <p:tgtEl>
                                          <p:spTgt spid="3073"/>
                                        </p:tgtEl>
                                        <p:attrNameLst>
                                          <p:attrName>ppt_x</p:attrName>
                                        </p:attrNameLst>
                                      </p:cBhvr>
                                      <p:tavLst>
                                        <p:tav tm="0">
                                          <p:val>
                                            <p:strVal val="#ppt_x"/>
                                          </p:val>
                                        </p:tav>
                                        <p:tav tm="100000">
                                          <p:val>
                                            <p:strVal val="#ppt_x"/>
                                          </p:val>
                                        </p:tav>
                                      </p:tavLst>
                                    </p:anim>
                                    <p:anim calcmode="lin" valueType="num">
                                      <p:cBhvr>
                                        <p:cTn id="23" dur="1000" fill="hold"/>
                                        <p:tgtEl>
                                          <p:spTgt spid="307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7"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07963" y="379828"/>
            <a:ext cx="11563643" cy="6189784"/>
          </a:xfrm>
        </p:spPr>
        <p:txBody>
          <a:bodyPr/>
          <a:lstStyle/>
          <a:p>
            <a:pPr marL="0" indent="0">
              <a:buNone/>
            </a:pPr>
            <a:r>
              <a:rPr lang="en-US" sz="1800" cap="none" dirty="0" smtClean="0">
                <a:solidFill>
                  <a:srgbClr val="002060"/>
                </a:solidFill>
                <a:effectLst/>
                <a:latin typeface="Arial" panose="020B0604020202020204" pitchFamily="34" charset="0"/>
                <a:cs typeface="Arial" panose="020B0604020202020204" pitchFamily="34" charset="0"/>
              </a:rPr>
              <a:t>Subtract eqn. (3) and (4) and one gets,</a:t>
            </a:r>
          </a:p>
          <a:p>
            <a:pPr marL="0" indent="0">
              <a:buNone/>
            </a:pPr>
            <a:endParaRPr lang="en-US" cap="none" dirty="0" smtClean="0">
              <a:solidFill>
                <a:srgbClr val="002060"/>
              </a:solidFill>
              <a:effectLst/>
              <a:latin typeface="Arial" panose="020B0604020202020204" pitchFamily="34" charset="0"/>
              <a:cs typeface="Arial" panose="020B0604020202020204" pitchFamily="34" charset="0"/>
            </a:endParaRPr>
          </a:p>
          <a:p>
            <a:endParaRPr lang="en-US" cap="none" dirty="0" smtClean="0">
              <a:solidFill>
                <a:srgbClr val="002060"/>
              </a:solidFill>
              <a:effectLst/>
              <a:latin typeface="Arial" panose="020B0604020202020204" pitchFamily="34" charset="0"/>
              <a:cs typeface="Arial" panose="020B0604020202020204" pitchFamily="34" charset="0"/>
            </a:endParaRPr>
          </a:p>
          <a:p>
            <a:pPr marL="0" indent="0">
              <a:buNone/>
            </a:pPr>
            <a:r>
              <a:rPr lang="en-US" i="1" cap="none" dirty="0" smtClean="0">
                <a:solidFill>
                  <a:srgbClr val="002060"/>
                </a:solidFill>
                <a:effectLst/>
                <a:latin typeface="Arial" panose="020B0604020202020204" pitchFamily="34" charset="0"/>
                <a:cs typeface="Arial" panose="020B0604020202020204" pitchFamily="34" charset="0"/>
              </a:rPr>
              <a:t>The above is called the general expression for </a:t>
            </a:r>
            <a:r>
              <a:rPr lang="en-US" b="1" i="1" cap="none" dirty="0" smtClean="0">
                <a:solidFill>
                  <a:srgbClr val="002060"/>
                </a:solidFill>
                <a:effectLst/>
                <a:latin typeface="Arial" panose="020B0604020202020204" pitchFamily="34" charset="0"/>
                <a:cs typeface="Arial" panose="020B0604020202020204" pitchFamily="34" charset="0"/>
              </a:rPr>
              <a:t>Maxwell's thermodynamical relation</a:t>
            </a:r>
            <a:r>
              <a:rPr lang="en-US" i="1" cap="none" dirty="0" smtClean="0">
                <a:solidFill>
                  <a:srgbClr val="002060"/>
                </a:solidFill>
                <a:effectLst/>
                <a:latin typeface="Arial" panose="020B0604020202020204" pitchFamily="34" charset="0"/>
                <a:cs typeface="Arial" panose="020B0604020202020204" pitchFamily="34" charset="0"/>
              </a:rPr>
              <a:t>. </a:t>
            </a:r>
          </a:p>
          <a:p>
            <a:pPr>
              <a:buClr>
                <a:schemeClr val="accent5">
                  <a:lumMod val="75000"/>
                </a:schemeClr>
              </a:buClr>
              <a:buFont typeface="Wingdings" panose="05000000000000000000" pitchFamily="2" charset="2"/>
              <a:buChar char="Ø"/>
            </a:pPr>
            <a:r>
              <a:rPr lang="en-US" b="1" u="sng" cap="none" dirty="0" smtClean="0">
                <a:solidFill>
                  <a:srgbClr val="002060"/>
                </a:solidFill>
                <a:effectLst/>
                <a:latin typeface="Arial" panose="020B0604020202020204" pitchFamily="34" charset="0"/>
                <a:cs typeface="Arial" panose="020B0604020202020204" pitchFamily="34" charset="0"/>
              </a:rPr>
              <a:t>Maxwell's first relation:</a:t>
            </a:r>
            <a:endParaRPr lang="en-US" u="sng" cap="none" dirty="0" smtClean="0">
              <a:solidFill>
                <a:srgbClr val="002060"/>
              </a:solidFill>
              <a:effectLst/>
              <a:latin typeface="Arial" panose="020B0604020202020204" pitchFamily="34" charset="0"/>
              <a:cs typeface="Arial" panose="020B0604020202020204" pitchFamily="34" charset="0"/>
            </a:endParaRPr>
          </a:p>
          <a:p>
            <a:pPr marL="0" lvl="0" indent="0">
              <a:buNone/>
            </a:pPr>
            <a:r>
              <a:rPr lang="en-US" cap="none"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Allow </a:t>
            </a:r>
            <a:r>
              <a:rPr lang="en-US"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 = S and y = V and one </a:t>
            </a:r>
            <a:r>
              <a:rPr lang="en-US" cap="none"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gets</a:t>
            </a:r>
          </a:p>
          <a:p>
            <a:pPr marL="0" lvl="0" indent="0">
              <a:buNone/>
            </a:pPr>
            <a:endParaRPr lang="en-US" sz="2800" cap="none" dirty="0">
              <a:effectLst/>
            </a:endParaRPr>
          </a:p>
          <a:p>
            <a:endParaRPr lang="en-US" cap="none" dirty="0" smtClean="0">
              <a:solidFill>
                <a:srgbClr val="002060"/>
              </a:solidFill>
              <a:effectLst/>
              <a:latin typeface="Arial" panose="020B0604020202020204" pitchFamily="34" charset="0"/>
              <a:cs typeface="Arial" panose="020B0604020202020204" pitchFamily="34" charset="0"/>
            </a:endParaRPr>
          </a:p>
          <a:p>
            <a:pPr lvl="0" eaLnBrk="0" fontAlgn="base" hangingPunct="0">
              <a:lnSpc>
                <a:spcPct val="150000"/>
              </a:lnSpc>
              <a:spcBef>
                <a:spcPct val="0"/>
              </a:spcBef>
              <a:spcAft>
                <a:spcPct val="0"/>
              </a:spcAft>
              <a:buClrTx/>
              <a:buFont typeface="Wingdings" panose="05000000000000000000" pitchFamily="2" charset="2"/>
              <a:buChar char="Ø"/>
              <a:tabLst>
                <a:tab pos="57150" algn="l"/>
              </a:tabLst>
            </a:pPr>
            <a:r>
              <a:rPr lang="en-US" b="1" u="sng" cap="none"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Maxwell's second </a:t>
            </a:r>
            <a:r>
              <a:rPr lang="en-US" b="1" u="sng" cap="none" dirty="0" smtClean="0">
                <a:solidFill>
                  <a:srgbClr val="002060"/>
                </a:solidFill>
                <a:effectLst/>
                <a:latin typeface="Arial" panose="020B0604020202020204" pitchFamily="34" charset="0"/>
                <a:ea typeface="Times New Roman" panose="02020603050405020304" pitchFamily="18" charset="0"/>
                <a:cs typeface="Arial" panose="020B0604020202020204" pitchFamily="34" charset="0"/>
              </a:rPr>
              <a:t>relation:</a:t>
            </a:r>
            <a:endParaRPr lang="en-US" sz="2800" u="sng" cap="none" dirty="0">
              <a:solidFill>
                <a:srgbClr val="002060"/>
              </a:solidFill>
              <a:effectLst/>
            </a:endParaRPr>
          </a:p>
          <a:p>
            <a:pPr marL="0" lvl="0" indent="0" eaLnBrk="0" fontAlgn="base" hangingPunct="0">
              <a:lnSpc>
                <a:spcPct val="100000"/>
              </a:lnSpc>
              <a:spcBef>
                <a:spcPct val="0"/>
              </a:spcBef>
              <a:spcAft>
                <a:spcPct val="0"/>
              </a:spcAft>
              <a:buClrTx/>
              <a:buNone/>
              <a:tabLst>
                <a:tab pos="57150" algn="l"/>
              </a:tabLst>
            </a:pPr>
            <a:r>
              <a:rPr lang="en-US"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Allow x = T and y = V and one gets</a:t>
            </a:r>
            <a:endParaRPr lang="en-US" sz="2800" cap="none" dirty="0">
              <a:effectLst/>
            </a:endParaRPr>
          </a:p>
          <a:p>
            <a:endParaRPr lang="en-US" cap="none" dirty="0">
              <a:solidFill>
                <a:srgbClr val="002060"/>
              </a:solidFill>
              <a:effectLst/>
              <a:latin typeface="Arial" panose="020B0604020202020204" pitchFamily="34" charset="0"/>
              <a:cs typeface="Arial" panose="020B0604020202020204" pitchFamily="34" charset="0"/>
            </a:endParaRPr>
          </a:p>
        </p:txBody>
      </p:sp>
      <p:pic>
        <p:nvPicPr>
          <p:cNvPr id="4" name="Picture 3" descr="\left(\frac{\partial T}{\partial y}\right)_x \left(\frac{\partial S}{\partial x}\right)_y - \left(\frac{\partial P}{\partial y}\right)_x \left(\frac{\partial V}{\partial x}\right)_y = \left(\frac{\partial T}{\partial x}\right)_y \left(\frac{\partial S}{\partial y}\right)_x - \left(\frac{\partial P}{\partial x}\right)_y \left(\frac{\partial V}{\partial y}\right)_x"/>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rcRect/>
          <a:stretch>
            <a:fillRect/>
          </a:stretch>
        </p:blipFill>
        <p:spPr bwMode="auto">
          <a:xfrm>
            <a:off x="2056593" y="878790"/>
            <a:ext cx="6524699" cy="781197"/>
          </a:xfrm>
          <a:prstGeom prst="rect">
            <a:avLst/>
          </a:prstGeom>
          <a:noFill/>
          <a:ln w="9525">
            <a:noFill/>
            <a:miter lim="800000"/>
            <a:headEnd/>
            <a:tailEnd/>
          </a:ln>
        </p:spPr>
      </p:pic>
      <p:pic>
        <p:nvPicPr>
          <p:cNvPr id="1030" name="Picture 36" descr="\left(\frac{\partial S}{\partial V}\right)_T = \left(\frac{\partial P}{\partial T}\right)_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3000" y="5484861"/>
            <a:ext cx="1994095" cy="6396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0"/>
          <p:cNvSpPr>
            <a:spLocks noChangeArrowheads="1"/>
          </p:cNvSpPr>
          <p:nvPr/>
        </p:nvSpPr>
        <p:spPr bwMode="auto">
          <a:xfrm>
            <a:off x="8951960" y="1845245"/>
            <a:ext cx="3697240"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8" name="Rectangle 11"/>
          <p:cNvSpPr>
            <a:spLocks noChangeArrowheads="1"/>
          </p:cNvSpPr>
          <p:nvPr/>
        </p:nvSpPr>
        <p:spPr bwMode="auto">
          <a:xfrm>
            <a:off x="9158068" y="2788220"/>
            <a:ext cx="349113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571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57150" algn="l"/>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9" name="Picture 35" descr="\left(\frac{\partial T}{\partial V}\right)_S = -\left(\frac{\partial P}{\partial S}\right)_V"/>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2657" y="3378886"/>
            <a:ext cx="2314351" cy="66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9979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30"/>
                                        </p:tgtEl>
                                        <p:attrNameLst>
                                          <p:attrName>style.visibility</p:attrName>
                                        </p:attrNameLst>
                                      </p:cBhvr>
                                      <p:to>
                                        <p:strVal val="visible"/>
                                      </p:to>
                                    </p:set>
                                    <p:animEffect transition="in" filter="fade">
                                      <p:cBhvr>
                                        <p:cTn id="61" dur="1000"/>
                                        <p:tgtEl>
                                          <p:spTgt spid="1030"/>
                                        </p:tgtEl>
                                      </p:cBhvr>
                                    </p:animEffect>
                                    <p:anim calcmode="lin" valueType="num">
                                      <p:cBhvr>
                                        <p:cTn id="62" dur="1000" fill="hold"/>
                                        <p:tgtEl>
                                          <p:spTgt spid="1030"/>
                                        </p:tgtEl>
                                        <p:attrNameLst>
                                          <p:attrName>ppt_x</p:attrName>
                                        </p:attrNameLst>
                                      </p:cBhvr>
                                      <p:tavLst>
                                        <p:tav tm="0">
                                          <p:val>
                                            <p:strVal val="#ppt_x"/>
                                          </p:val>
                                        </p:tav>
                                        <p:tav tm="100000">
                                          <p:val>
                                            <p:strVal val="#ppt_x"/>
                                          </p:val>
                                        </p:tav>
                                      </p:tavLst>
                                    </p:anim>
                                    <p:anim calcmode="lin" valueType="num">
                                      <p:cBhvr>
                                        <p:cTn id="63"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87165" y="449706"/>
            <a:ext cx="10364451" cy="549100"/>
          </a:xfrm>
        </p:spPr>
        <p:txBody>
          <a:bodyPr>
            <a:normAutofit/>
          </a:bodyPr>
          <a:lstStyle/>
          <a:p>
            <a:pPr marL="571500" indent="-571500" algn="l">
              <a:buFont typeface="Wingdings" panose="05000000000000000000" pitchFamily="2" charset="2"/>
              <a:buChar char="v"/>
            </a:pPr>
            <a:r>
              <a:rPr lang="en-US" sz="2400" b="1" u="sng" dirty="0" smtClean="0">
                <a:solidFill>
                  <a:srgbClr val="0070C0"/>
                </a:solidFill>
                <a:latin typeface="Century Gothic" panose="020B0502020202020204" pitchFamily="34" charset="0"/>
              </a:rPr>
              <a:t>Entropy:</a:t>
            </a:r>
            <a:endParaRPr lang="en-US" sz="2400" b="1" u="sng" dirty="0">
              <a:solidFill>
                <a:srgbClr val="0070C0"/>
              </a:solidFill>
              <a:latin typeface="Century Gothic" panose="020B0502020202020204" pitchFamily="34" charset="0"/>
            </a:endParaRPr>
          </a:p>
        </p:txBody>
      </p:sp>
      <p:sp>
        <p:nvSpPr>
          <p:cNvPr id="3" name="Content Placeholder 2"/>
          <p:cNvSpPr>
            <a:spLocks noGrp="1"/>
          </p:cNvSpPr>
          <p:nvPr>
            <p:ph sz="quarter" idx="13"/>
          </p:nvPr>
        </p:nvSpPr>
        <p:spPr>
          <a:xfrm>
            <a:off x="604911" y="1153552"/>
            <a:ext cx="11142589" cy="5590148"/>
          </a:xfrm>
        </p:spPr>
        <p:txBody>
          <a:bodyPr>
            <a:normAutofit lnSpcReduction="10000"/>
          </a:bodyPr>
          <a:lstStyle/>
          <a:p>
            <a:pPr>
              <a:buClr>
                <a:srgbClr val="FF000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Heat flows from objects of high temperature to objects at Low temperature because this process increases the Disorder of the system. </a:t>
            </a:r>
            <a:r>
              <a:rPr lang="en-US" b="1" cap="none" dirty="0" smtClean="0">
                <a:solidFill>
                  <a:srgbClr val="002060"/>
                </a:solidFill>
                <a:effectLst/>
                <a:latin typeface="Arial" panose="020B0604020202020204" pitchFamily="34" charset="0"/>
                <a:cs typeface="Arial" panose="020B0604020202020204" pitchFamily="34" charset="0"/>
              </a:rPr>
              <a:t>Entropy </a:t>
            </a:r>
            <a:r>
              <a:rPr lang="en-US" cap="none" dirty="0" smtClean="0">
                <a:solidFill>
                  <a:srgbClr val="002060"/>
                </a:solidFill>
                <a:effectLst/>
                <a:latin typeface="Arial" panose="020B0604020202020204" pitchFamily="34" charset="0"/>
                <a:cs typeface="Arial" panose="020B0604020202020204" pitchFamily="34" charset="0"/>
              </a:rPr>
              <a:t>is a measure of a system’s Disorder. </a:t>
            </a:r>
          </a:p>
          <a:p>
            <a:pPr>
              <a:buClr>
                <a:srgbClr val="FF0000"/>
              </a:buClr>
              <a:buFont typeface="Wingdings" panose="05000000000000000000" pitchFamily="2" charset="2"/>
              <a:buChar char="Ø"/>
            </a:pPr>
            <a:r>
              <a:rPr lang="en-US" i="1" cap="none" dirty="0" smtClean="0">
                <a:solidFill>
                  <a:srgbClr val="FF0000"/>
                </a:solidFill>
                <a:effectLst/>
                <a:latin typeface="Arial" panose="020B0604020202020204" pitchFamily="34" charset="0"/>
                <a:cs typeface="Arial" panose="020B0604020202020204" pitchFamily="34" charset="0"/>
              </a:rPr>
              <a:t>It can be defined as a thermodynamic property of a working substance which remains constant during an Adiabatic Process.</a:t>
            </a:r>
          </a:p>
          <a:p>
            <a:pPr algn="just">
              <a:buClr>
                <a:srgbClr val="FF0000"/>
              </a:buClr>
              <a:buFont typeface="Wingdings" panose="05000000000000000000" pitchFamily="2" charset="2"/>
              <a:buChar char="Ø"/>
            </a:pPr>
            <a:r>
              <a:rPr lang="en-US" cap="none" dirty="0">
                <a:solidFill>
                  <a:srgbClr val="002060"/>
                </a:solidFill>
                <a:effectLst/>
                <a:latin typeface="Arial" panose="020B0604020202020204" pitchFamily="34" charset="0"/>
                <a:cs typeface="Arial" panose="020B0604020202020204" pitchFamily="34" charset="0"/>
              </a:rPr>
              <a:t>According to the </a:t>
            </a:r>
            <a:r>
              <a:rPr lang="en-US" cap="none" dirty="0" smtClean="0">
                <a:solidFill>
                  <a:srgbClr val="002060"/>
                </a:solidFill>
                <a:effectLst/>
                <a:latin typeface="Arial" panose="020B0604020202020204" pitchFamily="34" charset="0"/>
                <a:cs typeface="Arial" panose="020B0604020202020204" pitchFamily="34" charset="0"/>
              </a:rPr>
              <a:t>second law of thermodynamics</a:t>
            </a:r>
            <a:r>
              <a:rPr lang="en-US" cap="none" dirty="0">
                <a:solidFill>
                  <a:srgbClr val="002060"/>
                </a:solidFill>
                <a:effectLst/>
                <a:latin typeface="Arial" panose="020B0604020202020204" pitchFamily="34" charset="0"/>
                <a:cs typeface="Arial" panose="020B0604020202020204" pitchFamily="34" charset="0"/>
              </a:rPr>
              <a:t> the entropy of an </a:t>
            </a:r>
            <a:r>
              <a:rPr lang="en-US" cap="none" dirty="0" smtClean="0">
                <a:solidFill>
                  <a:srgbClr val="002060"/>
                </a:solidFill>
                <a:effectLst/>
                <a:latin typeface="Arial" panose="020B0604020202020204" pitchFamily="34" charset="0"/>
                <a:cs typeface="Arial" panose="020B0604020202020204" pitchFamily="34" charset="0"/>
              </a:rPr>
              <a:t>isolated system never </a:t>
            </a:r>
            <a:r>
              <a:rPr lang="en-US" cap="none" dirty="0">
                <a:solidFill>
                  <a:srgbClr val="002060"/>
                </a:solidFill>
                <a:effectLst/>
                <a:latin typeface="Arial" panose="020B0604020202020204" pitchFamily="34" charset="0"/>
                <a:cs typeface="Arial" panose="020B0604020202020204" pitchFamily="34" charset="0"/>
              </a:rPr>
              <a:t>decreases; such a system will spontaneously proceed towards thermodynamic equilibrium, the configuration </a:t>
            </a:r>
            <a:r>
              <a:rPr lang="en-US" cap="none" dirty="0" smtClean="0">
                <a:solidFill>
                  <a:srgbClr val="002060"/>
                </a:solidFill>
                <a:effectLst/>
                <a:latin typeface="Arial" panose="020B0604020202020204" pitchFamily="34" charset="0"/>
                <a:cs typeface="Arial" panose="020B0604020202020204" pitchFamily="34" charset="0"/>
              </a:rPr>
              <a:t>with </a:t>
            </a:r>
            <a:r>
              <a:rPr lang="en-US" b="1" cap="none" dirty="0" smtClean="0">
                <a:solidFill>
                  <a:srgbClr val="002060"/>
                </a:solidFill>
                <a:effectLst/>
                <a:latin typeface="Arial" panose="020B0604020202020204" pitchFamily="34" charset="0"/>
                <a:cs typeface="Arial" panose="020B0604020202020204" pitchFamily="34" charset="0"/>
              </a:rPr>
              <a:t>maximum entropy.</a:t>
            </a:r>
          </a:p>
          <a:p>
            <a:pPr algn="just">
              <a:buClr>
                <a:srgbClr val="FF0000"/>
              </a:buClr>
              <a:buFont typeface="Wingdings" panose="05000000000000000000" pitchFamily="2" charset="2"/>
              <a:buChar char="Ø"/>
            </a:pPr>
            <a:r>
              <a:rPr lang="en-US" cap="none" dirty="0">
                <a:solidFill>
                  <a:srgbClr val="002060"/>
                </a:solidFill>
                <a:effectLst/>
                <a:latin typeface="Arial" panose="020B0604020202020204" pitchFamily="34" charset="0"/>
              </a:rPr>
              <a:t>The change in entropy (Δ</a:t>
            </a:r>
            <a:r>
              <a:rPr lang="en-US" i="1" cap="none" dirty="0">
                <a:solidFill>
                  <a:srgbClr val="002060"/>
                </a:solidFill>
                <a:effectLst/>
                <a:latin typeface="Arial" panose="020B0604020202020204" pitchFamily="34" charset="0"/>
              </a:rPr>
              <a:t>S</a:t>
            </a:r>
            <a:r>
              <a:rPr lang="en-US" cap="none" dirty="0">
                <a:solidFill>
                  <a:srgbClr val="002060"/>
                </a:solidFill>
                <a:effectLst/>
                <a:latin typeface="Arial" panose="020B0604020202020204" pitchFamily="34" charset="0"/>
              </a:rPr>
              <a:t>) of a system was originally defined for a </a:t>
            </a:r>
            <a:r>
              <a:rPr lang="en-US" cap="none" dirty="0" smtClean="0">
                <a:solidFill>
                  <a:srgbClr val="002060"/>
                </a:solidFill>
                <a:effectLst/>
                <a:latin typeface="Arial" panose="020B0604020202020204" pitchFamily="34" charset="0"/>
              </a:rPr>
              <a:t>thermodynamically reversible process as,</a:t>
            </a:r>
          </a:p>
          <a:p>
            <a:pPr algn="just">
              <a:buClr>
                <a:srgbClr val="FF0000"/>
              </a:buClr>
              <a:buFont typeface="Wingdings" panose="05000000000000000000" pitchFamily="2" charset="2"/>
              <a:buChar char="Ø"/>
            </a:pPr>
            <a:endParaRPr lang="en-US" cap="none" dirty="0">
              <a:solidFill>
                <a:srgbClr val="002060"/>
              </a:solidFill>
              <a:effectLst/>
              <a:latin typeface="Arial" panose="020B0604020202020204" pitchFamily="34" charset="0"/>
            </a:endParaRPr>
          </a:p>
          <a:p>
            <a:pPr marL="0" indent="0" algn="just">
              <a:buClr>
                <a:srgbClr val="FF0000"/>
              </a:buClr>
              <a:buNone/>
            </a:pPr>
            <a:endParaRPr lang="en-US" cap="none" dirty="0" smtClean="0">
              <a:solidFill>
                <a:srgbClr val="002060"/>
              </a:solidFill>
              <a:effectLst/>
              <a:latin typeface="Arial" panose="020B0604020202020204" pitchFamily="34" charset="0"/>
            </a:endParaRPr>
          </a:p>
          <a:p>
            <a:pPr marL="0" indent="0" algn="just">
              <a:buClr>
                <a:srgbClr val="FF0000"/>
              </a:buClr>
              <a:buNone/>
            </a:pPr>
            <a:r>
              <a:rPr lang="en-US" cap="none" dirty="0" smtClean="0">
                <a:solidFill>
                  <a:srgbClr val="002060"/>
                </a:solidFill>
                <a:effectLst/>
                <a:latin typeface="Arial" panose="020B0604020202020204" pitchFamily="34" charset="0"/>
                <a:cs typeface="Arial" panose="020B0604020202020204" pitchFamily="34" charset="0"/>
              </a:rPr>
              <a:t>Here,</a:t>
            </a:r>
            <a:r>
              <a:rPr lang="en-US" cap="none" dirty="0">
                <a:solidFill>
                  <a:srgbClr val="002060"/>
                </a:solidFill>
                <a:effectLst/>
                <a:latin typeface="Arial" panose="020B0604020202020204" pitchFamily="34" charset="0"/>
                <a:cs typeface="Arial" panose="020B0604020202020204" pitchFamily="34" charset="0"/>
              </a:rPr>
              <a:t> T is the absolute temperature of the </a:t>
            </a:r>
            <a:r>
              <a:rPr lang="en-US" cap="none" dirty="0" smtClean="0">
                <a:solidFill>
                  <a:srgbClr val="002060"/>
                </a:solidFill>
                <a:effectLst/>
                <a:latin typeface="Arial" panose="020B0604020202020204" pitchFamily="34" charset="0"/>
                <a:cs typeface="Arial" panose="020B0604020202020204" pitchFamily="34" charset="0"/>
              </a:rPr>
              <a:t>system, and </a:t>
            </a:r>
            <a:r>
              <a:rPr lang="en-US" cap="none" dirty="0" err="1" smtClean="0">
                <a:solidFill>
                  <a:srgbClr val="002060"/>
                </a:solidFill>
                <a:effectLst/>
                <a:latin typeface="Arial" panose="020B0604020202020204" pitchFamily="34" charset="0"/>
                <a:cs typeface="Arial" panose="020B0604020202020204" pitchFamily="34" charset="0"/>
              </a:rPr>
              <a:t>dQ</a:t>
            </a:r>
            <a:r>
              <a:rPr lang="en-US" cap="none" dirty="0" smtClean="0">
                <a:solidFill>
                  <a:srgbClr val="002060"/>
                </a:solidFill>
                <a:effectLst/>
                <a:latin typeface="Arial" panose="020B0604020202020204" pitchFamily="34" charset="0"/>
                <a:cs typeface="Arial" panose="020B0604020202020204" pitchFamily="34" charset="0"/>
              </a:rPr>
              <a:t> is energy </a:t>
            </a:r>
            <a:r>
              <a:rPr lang="en-US" cap="none" dirty="0" smtClean="0">
                <a:solidFill>
                  <a:srgbClr val="002060"/>
                </a:solidFill>
                <a:effectLst/>
                <a:latin typeface="Arial" panose="020B0604020202020204" pitchFamily="34" charset="0"/>
                <a:cs typeface="Arial" panose="020B0604020202020204" pitchFamily="34" charset="0"/>
              </a:rPr>
              <a:t>supplied (change in energy).</a:t>
            </a:r>
            <a:endParaRPr lang="en-US" cap="none" dirty="0" smtClean="0">
              <a:solidFill>
                <a:srgbClr val="002060"/>
              </a:solidFill>
              <a:effectLst/>
              <a:latin typeface="Arial" panose="020B0604020202020204" pitchFamily="34" charset="0"/>
              <a:cs typeface="Arial" panose="020B0604020202020204" pitchFamily="34" charset="0"/>
            </a:endParaRPr>
          </a:p>
          <a:p>
            <a:pPr algn="just">
              <a:buClr>
                <a:srgbClr val="FF000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It has </a:t>
            </a:r>
            <a:r>
              <a:rPr lang="en-US" cap="none" dirty="0">
                <a:solidFill>
                  <a:srgbClr val="002060"/>
                </a:solidFill>
                <a:effectLst/>
                <a:latin typeface="Arial" panose="020B0604020202020204" pitchFamily="34" charset="0"/>
                <a:cs typeface="Arial" panose="020B0604020202020204" pitchFamily="34" charset="0"/>
              </a:rPr>
              <a:t>a unit of </a:t>
            </a:r>
            <a:r>
              <a:rPr lang="en-US" cap="none" dirty="0" smtClean="0">
                <a:solidFill>
                  <a:srgbClr val="002060"/>
                </a:solidFill>
                <a:effectLst/>
                <a:latin typeface="Arial" panose="020B0604020202020204" pitchFamily="34" charset="0"/>
                <a:cs typeface="Arial" panose="020B0604020202020204" pitchFamily="34" charset="0"/>
              </a:rPr>
              <a:t>joule</a:t>
            </a:r>
            <a:r>
              <a:rPr lang="en-US" cap="none" dirty="0">
                <a:solidFill>
                  <a:srgbClr val="002060"/>
                </a:solidFill>
                <a:effectLst/>
                <a:latin typeface="Arial" panose="020B0604020202020204" pitchFamily="34" charset="0"/>
                <a:cs typeface="Arial" panose="020B0604020202020204" pitchFamily="34" charset="0"/>
              </a:rPr>
              <a:t> per </a:t>
            </a:r>
            <a:r>
              <a:rPr lang="en-US" cap="none" dirty="0" smtClean="0">
                <a:solidFill>
                  <a:srgbClr val="002060"/>
                </a:solidFill>
                <a:effectLst/>
                <a:latin typeface="Arial" panose="020B0604020202020204" pitchFamily="34" charset="0"/>
                <a:cs typeface="Arial" panose="020B0604020202020204" pitchFamily="34" charset="0"/>
              </a:rPr>
              <a:t>kelvin</a:t>
            </a:r>
            <a:r>
              <a:rPr lang="en-US" cap="none" dirty="0">
                <a:solidFill>
                  <a:srgbClr val="002060"/>
                </a:solidFill>
                <a:effectLst/>
                <a:latin typeface="Arial" panose="020B0604020202020204" pitchFamily="34" charset="0"/>
                <a:cs typeface="Arial" panose="020B0604020202020204" pitchFamily="34" charset="0"/>
              </a:rPr>
              <a:t> (J K</a:t>
            </a:r>
            <a:r>
              <a:rPr lang="en-US" cap="none" baseline="30000" dirty="0">
                <a:solidFill>
                  <a:srgbClr val="002060"/>
                </a:solidFill>
                <a:effectLst/>
                <a:latin typeface="Arial" panose="020B0604020202020204" pitchFamily="34" charset="0"/>
                <a:cs typeface="Arial" panose="020B0604020202020204" pitchFamily="34" charset="0"/>
              </a:rPr>
              <a:t>−1</a:t>
            </a:r>
            <a:r>
              <a:rPr lang="en-US" cap="none" dirty="0" smtClean="0">
                <a:solidFill>
                  <a:srgbClr val="002060"/>
                </a:solidFill>
                <a:effectLst/>
                <a:latin typeface="Arial" panose="020B0604020202020204" pitchFamily="34" charset="0"/>
                <a:cs typeface="Arial" panose="020B0604020202020204" pitchFamily="34" charset="0"/>
              </a:rPr>
              <a:t>).</a:t>
            </a:r>
            <a:endParaRPr lang="en-US" cap="none" dirty="0">
              <a:solidFill>
                <a:srgbClr val="002060"/>
              </a:solidFill>
              <a:effectLst/>
              <a:latin typeface="Arial" panose="020B0604020202020204" pitchFamily="34" charset="0"/>
              <a:cs typeface="Arial" panose="020B0604020202020204" pitchFamily="34" charset="0"/>
            </a:endParaRPr>
          </a:p>
        </p:txBody>
      </p:sp>
      <p:pic>
        <p:nvPicPr>
          <p:cNvPr id="1027" name="Picture 3" descr="\Delta S = \int \frac{dQ_\text{rev}}T"/>
          <p:cNvPicPr>
            <a:picLocks noChangeAspect="1" noChangeArrowheads="1"/>
          </p:cNvPicPr>
          <p:nvPr/>
        </p:nvPicPr>
        <p:blipFill>
          <a:blip r:embed="rId3">
            <a:duotone>
              <a:prstClr val="black"/>
              <a:srgbClr val="002060">
                <a:tint val="45000"/>
                <a:satMod val="400000"/>
              </a:srgb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438526" y="4521201"/>
            <a:ext cx="1834488" cy="73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8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1000"/>
                                        <p:tgtEl>
                                          <p:spTgt spid="1027"/>
                                        </p:tgtEl>
                                      </p:cBhvr>
                                    </p:animEffect>
                                    <p:anim calcmode="lin" valueType="num">
                                      <p:cBhvr>
                                        <p:cTn id="41" dur="1000" fill="hold"/>
                                        <p:tgtEl>
                                          <p:spTgt spid="1027"/>
                                        </p:tgtEl>
                                        <p:attrNameLst>
                                          <p:attrName>ppt_x</p:attrName>
                                        </p:attrNameLst>
                                      </p:cBhvr>
                                      <p:tavLst>
                                        <p:tav tm="0">
                                          <p:val>
                                            <p:strVal val="#ppt_x"/>
                                          </p:val>
                                        </p:tav>
                                        <p:tav tm="100000">
                                          <p:val>
                                            <p:strVal val="#ppt_x"/>
                                          </p:val>
                                        </p:tav>
                                      </p:tavLst>
                                    </p:anim>
                                    <p:anim calcmode="lin" valueType="num">
                                      <p:cBhvr>
                                        <p:cTn id="42"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79828" y="365760"/>
            <a:ext cx="10897772" cy="5425439"/>
          </a:xfrm>
        </p:spPr>
        <p:txBody>
          <a:bodyPr/>
          <a:lstStyle/>
          <a:p>
            <a:pPr marL="0" lvl="0" indent="0" eaLnBrk="0" fontAlgn="base" hangingPunct="0">
              <a:lnSpc>
                <a:spcPct val="100000"/>
              </a:lnSpc>
              <a:spcBef>
                <a:spcPct val="0"/>
              </a:spcBef>
              <a:spcAft>
                <a:spcPct val="0"/>
              </a:spcAft>
              <a:buClrTx/>
              <a:buNone/>
              <a:tabLst>
                <a:tab pos="57150" algn="l"/>
              </a:tabLst>
            </a:pPr>
            <a:r>
              <a:rPr lang="en-US" b="1"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Maxwell's third relation</a:t>
            </a:r>
            <a:endParaRPr lang="en-US" sz="2800" cap="none" dirty="0">
              <a:effectLst/>
            </a:endParaRPr>
          </a:p>
          <a:p>
            <a:pPr marL="0" lvl="0" indent="0" eaLnBrk="0" fontAlgn="base" hangingPunct="0">
              <a:lnSpc>
                <a:spcPct val="100000"/>
              </a:lnSpc>
              <a:spcBef>
                <a:spcPct val="0"/>
              </a:spcBef>
              <a:spcAft>
                <a:spcPct val="0"/>
              </a:spcAft>
              <a:buClrTx/>
              <a:buNone/>
              <a:tabLst>
                <a:tab pos="57150" algn="l"/>
              </a:tabLst>
            </a:pPr>
            <a:r>
              <a:rPr lang="en-US" cap="none"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Allow x = S and y = P and one gets</a:t>
            </a:r>
            <a:endParaRPr lang="en-US" dirty="0"/>
          </a:p>
        </p:txBody>
      </p:sp>
      <p:sp>
        <p:nvSpPr>
          <p:cNvPr id="4" name="Rectangle 3"/>
          <p:cNvSpPr/>
          <p:nvPr/>
        </p:nvSpPr>
        <p:spPr>
          <a:xfrm>
            <a:off x="379828" y="2039819"/>
            <a:ext cx="4360984" cy="707886"/>
          </a:xfrm>
          <a:prstGeom prst="rect">
            <a:avLst/>
          </a:prstGeom>
        </p:spPr>
        <p:txBody>
          <a:bodyPr wrap="square">
            <a:spAutoFit/>
          </a:bodyPr>
          <a:lstStyle/>
          <a:p>
            <a:pPr lvl="0" eaLnBrk="0" fontAlgn="base" hangingPunct="0">
              <a:spcBef>
                <a:spcPct val="0"/>
              </a:spcBef>
              <a:spcAft>
                <a:spcPct val="0"/>
              </a:spcAft>
              <a:tabLst>
                <a:tab pos="57150" algn="l"/>
              </a:tabLst>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Maxwell's fourth relation</a:t>
            </a:r>
            <a:endParaRPr lang="en-US" sz="2800" dirty="0"/>
          </a:p>
          <a:p>
            <a:pPr lvl="0" eaLnBrk="0" fontAlgn="base" hangingPunct="0">
              <a:spcBef>
                <a:spcPct val="0"/>
              </a:spcBef>
              <a:spcAft>
                <a:spcPct val="0"/>
              </a:spcAft>
              <a:tabLst>
                <a:tab pos="57150" algn="l"/>
              </a:tabLst>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Allow x = T and y = P and one gets</a:t>
            </a:r>
            <a:endParaRPr lang="en-US" sz="2000"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37" descr="\left(\frac{\partial T}{\partial P}\right)_S = \left(\frac{\partial V}{\partial S}\right)_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491" y="1220814"/>
            <a:ext cx="2124223" cy="6813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57200" y="942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left(\frac{\partial S}{\partial P}\right)_T = -\left(\frac{\partial V}{\partial T}\right)_P"/>
          <p:cNvPicPr/>
          <p:nvPr/>
        </p:nvPicPr>
        <p:blipFill>
          <a:blip r:embed="rId5">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Lst>
          </a:blip>
          <a:srcRect/>
          <a:stretch>
            <a:fillRect/>
          </a:stretch>
        </p:blipFill>
        <p:spPr bwMode="auto">
          <a:xfrm>
            <a:off x="2236763" y="3024554"/>
            <a:ext cx="2208628" cy="675249"/>
          </a:xfrm>
          <a:prstGeom prst="rect">
            <a:avLst/>
          </a:prstGeom>
          <a:noFill/>
          <a:ln w="9525">
            <a:noFill/>
            <a:miter lim="800000"/>
            <a:headEnd/>
            <a:tailEnd/>
          </a:ln>
        </p:spPr>
      </p:pic>
      <p:sp>
        <p:nvSpPr>
          <p:cNvPr id="7" name="Rectangle 6"/>
          <p:cNvSpPr/>
          <p:nvPr/>
        </p:nvSpPr>
        <p:spPr>
          <a:xfrm>
            <a:off x="497376" y="3855915"/>
            <a:ext cx="4125888" cy="707886"/>
          </a:xfrm>
          <a:prstGeom prst="rect">
            <a:avLst/>
          </a:prstGeom>
        </p:spPr>
        <p:txBody>
          <a:bodyPr wrap="square">
            <a:spAutoFit/>
          </a:bodyPr>
          <a:lstStyle/>
          <a:p>
            <a:pPr lvl="0" eaLnBrk="0" fontAlgn="base" hangingPunct="0">
              <a:spcBef>
                <a:spcPct val="0"/>
              </a:spcBef>
              <a:spcAft>
                <a:spcPct val="0"/>
              </a:spcAft>
              <a:tabLst>
                <a:tab pos="57150" algn="l"/>
              </a:tabLst>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Maxwell's fifth relation</a:t>
            </a:r>
            <a:endParaRPr lang="en-US" sz="2800" dirty="0"/>
          </a:p>
          <a:p>
            <a:pPr lvl="0" eaLnBrk="0" fontAlgn="base" hangingPunct="0">
              <a:spcBef>
                <a:spcPct val="0"/>
              </a:spcBef>
              <a:spcAft>
                <a:spcPct val="0"/>
              </a:spcAft>
              <a:tabLst>
                <a:tab pos="57150" algn="l"/>
              </a:tabLst>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Allow x = P and y = V</a:t>
            </a:r>
            <a:endParaRPr lang="en-US" sz="2800" dirty="0"/>
          </a:p>
        </p:txBody>
      </p:sp>
      <p:pic>
        <p:nvPicPr>
          <p:cNvPr id="10" name="Picture 9" descr="\left(\frac{\partial T}{\partial P}\right)_V \left(\frac{\partial S}{\partial V}\right)_P"/>
          <p:cNvPicPr/>
          <p:nvPr/>
        </p:nvPicPr>
        <p:blipFill>
          <a:blip r:embed="rId7"/>
          <a:srcRect/>
          <a:stretch>
            <a:fillRect/>
          </a:stretch>
        </p:blipFill>
        <p:spPr bwMode="auto">
          <a:xfrm>
            <a:off x="2236761" y="4688747"/>
            <a:ext cx="1927274" cy="587337"/>
          </a:xfrm>
          <a:prstGeom prst="rect">
            <a:avLst/>
          </a:prstGeom>
          <a:noFill/>
          <a:ln w="9525">
            <a:noFill/>
            <a:miter lim="800000"/>
            <a:headEnd/>
            <a:tailEnd/>
          </a:ln>
        </p:spPr>
      </p:pic>
      <p:pic>
        <p:nvPicPr>
          <p:cNvPr id="11" name="Picture 10" descr="-\left(\frac{\partial T}{\partial V}\right)_P \left(\frac{\partial S}{\partial P}\right)_V"/>
          <p:cNvPicPr/>
          <p:nvPr/>
        </p:nvPicPr>
        <p:blipFill>
          <a:blip r:embed="rId8"/>
          <a:srcRect/>
          <a:stretch>
            <a:fillRect/>
          </a:stretch>
        </p:blipFill>
        <p:spPr bwMode="auto">
          <a:xfrm>
            <a:off x="4164032" y="4688747"/>
            <a:ext cx="1856936" cy="587337"/>
          </a:xfrm>
          <a:prstGeom prst="rect">
            <a:avLst/>
          </a:prstGeom>
          <a:noFill/>
          <a:ln w="9525">
            <a:noFill/>
            <a:miter lim="800000"/>
            <a:headEnd/>
            <a:tailEnd/>
          </a:ln>
        </p:spPr>
      </p:pic>
      <p:sp>
        <p:nvSpPr>
          <p:cNvPr id="9" name="Rectangle 8"/>
          <p:cNvSpPr/>
          <p:nvPr/>
        </p:nvSpPr>
        <p:spPr>
          <a:xfrm>
            <a:off x="6034216" y="4810006"/>
            <a:ext cx="562708" cy="369332"/>
          </a:xfrm>
          <a:prstGeom prst="rect">
            <a:avLst/>
          </a:prstGeom>
          <a:solidFill>
            <a:schemeClr val="tx1"/>
          </a:solidFill>
        </p:spPr>
        <p:txBody>
          <a:bodyPr wrap="square">
            <a:spAutoFit/>
          </a:bodyPr>
          <a:lstStyle/>
          <a:p>
            <a:r>
              <a:rPr lang="en-US" dirty="0">
                <a:solidFill>
                  <a:srgbClr val="000000"/>
                </a:solidFill>
                <a:latin typeface="Arial" panose="020B0604020202020204" pitchFamily="34" charset="0"/>
                <a:ea typeface="Times New Roman" panose="02020603050405020304" pitchFamily="18" charset="0"/>
              </a:rPr>
              <a:t>= 1</a:t>
            </a:r>
            <a:endParaRPr lang="en-US" dirty="0"/>
          </a:p>
        </p:txBody>
      </p:sp>
      <p:sp>
        <p:nvSpPr>
          <p:cNvPr id="12" name="Rectangle 11"/>
          <p:cNvSpPr/>
          <p:nvPr/>
        </p:nvSpPr>
        <p:spPr>
          <a:xfrm>
            <a:off x="457200" y="5435401"/>
            <a:ext cx="6096000" cy="646331"/>
          </a:xfrm>
          <a:prstGeom prst="rect">
            <a:avLst/>
          </a:prstGeom>
        </p:spPr>
        <p:txBody>
          <a:bodyPr>
            <a:spAutoFit/>
          </a:bodyPr>
          <a:lstStyle/>
          <a:p>
            <a:pPr lvl="0" eaLnBrk="0" fontAlgn="base" hangingPunct="0">
              <a:spcBef>
                <a:spcPct val="0"/>
              </a:spcBef>
              <a:spcAft>
                <a:spcPct val="0"/>
              </a:spcAft>
              <a:tabLst>
                <a:tab pos="57150" algn="l"/>
              </a:tabLst>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Maxwell's sixth relation</a:t>
            </a:r>
            <a:endParaRPr lang="en-US" sz="2400" dirty="0"/>
          </a:p>
          <a:p>
            <a:pPr lvl="0" eaLnBrk="0" fontAlgn="base" hangingPunct="0">
              <a:spcBef>
                <a:spcPct val="0"/>
              </a:spcBef>
              <a:spcAft>
                <a:spcPct val="0"/>
              </a:spcAft>
              <a:tabLst>
                <a:tab pos="57150" algn="l"/>
              </a:tabLst>
            </a:pPr>
            <a:r>
              <a:rPr lang="en-US" dirty="0">
                <a:solidFill>
                  <a:srgbClr val="000000"/>
                </a:solidFill>
                <a:latin typeface="Arial" panose="020B0604020202020204" pitchFamily="34" charset="0"/>
                <a:ea typeface="Times New Roman" panose="02020603050405020304" pitchFamily="18" charset="0"/>
                <a:cs typeface="Arial" panose="020B0604020202020204" pitchFamily="34" charset="0"/>
              </a:rPr>
              <a:t>Allow x = T and y = S and one gets</a:t>
            </a:r>
            <a:endParaRPr lang="en-US" sz="2400" dirty="0"/>
          </a:p>
        </p:txBody>
      </p:sp>
      <p:pic>
        <p:nvPicPr>
          <p:cNvPr id="14" name="Picture 41" descr="\left(\frac{\partial P}{\partial T}\right)_S \left(\frac{\partial V}{\partial S}\right)_T -\left(\frac{\partial P}{\partial S}\right)_T \left(\frac{\partial V}{\partial T}\right)_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2078" y="6083988"/>
            <a:ext cx="3912138" cy="61100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6040842" y="6156959"/>
            <a:ext cx="562708" cy="369332"/>
          </a:xfrm>
          <a:prstGeom prst="rect">
            <a:avLst/>
          </a:prstGeom>
          <a:solidFill>
            <a:schemeClr val="tx1"/>
          </a:solidFill>
        </p:spPr>
        <p:txBody>
          <a:bodyPr wrap="square">
            <a:spAutoFit/>
          </a:bodyPr>
          <a:lstStyle/>
          <a:p>
            <a:r>
              <a:rPr lang="en-US" dirty="0">
                <a:solidFill>
                  <a:srgbClr val="000000"/>
                </a:solidFill>
                <a:latin typeface="Arial" panose="020B0604020202020204" pitchFamily="34" charset="0"/>
                <a:ea typeface="Times New Roman" panose="02020603050405020304" pitchFamily="18" charset="0"/>
              </a:rPr>
              <a:t>= 1</a:t>
            </a:r>
            <a:endParaRPr lang="en-US" dirty="0"/>
          </a:p>
        </p:txBody>
      </p:sp>
    </p:spTree>
    <p:extLst>
      <p:ext uri="{BB962C8B-B14F-4D97-AF65-F5344CB8AC3E}">
        <p14:creationId xmlns:p14="http://schemas.microsoft.com/office/powerpoint/2010/main" val="30053261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49"/>
                                        </p:tgtEl>
                                        <p:attrNameLst>
                                          <p:attrName>style.visibility</p:attrName>
                                        </p:attrNameLst>
                                      </p:cBhvr>
                                      <p:to>
                                        <p:strVal val="visible"/>
                                      </p:to>
                                    </p:set>
                                    <p:animEffect transition="in" filter="fade">
                                      <p:cBhvr>
                                        <p:cTn id="19" dur="1000"/>
                                        <p:tgtEl>
                                          <p:spTgt spid="2049"/>
                                        </p:tgtEl>
                                      </p:cBhvr>
                                    </p:animEffect>
                                    <p:anim calcmode="lin" valueType="num">
                                      <p:cBhvr>
                                        <p:cTn id="20" dur="1000" fill="hold"/>
                                        <p:tgtEl>
                                          <p:spTgt spid="2049"/>
                                        </p:tgtEl>
                                        <p:attrNameLst>
                                          <p:attrName>ppt_x</p:attrName>
                                        </p:attrNameLst>
                                      </p:cBhvr>
                                      <p:tavLst>
                                        <p:tav tm="0">
                                          <p:val>
                                            <p:strVal val="#ppt_x"/>
                                          </p:val>
                                        </p:tav>
                                        <p:tav tm="100000">
                                          <p:val>
                                            <p:strVal val="#ppt_x"/>
                                          </p:val>
                                        </p:tav>
                                      </p:tavLst>
                                    </p:anim>
                                    <p:anim calcmode="lin" valueType="num">
                                      <p:cBhvr>
                                        <p:cTn id="21" dur="1000" fill="hold"/>
                                        <p:tgtEl>
                                          <p:spTgt spid="204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1000"/>
                                        <p:tgtEl>
                                          <p:spTgt spid="15"/>
                                        </p:tgtEl>
                                      </p:cBhvr>
                                    </p:animEffect>
                                    <p:anim calcmode="lin" valueType="num">
                                      <p:cBhvr>
                                        <p:cTn id="81" dur="1000" fill="hold"/>
                                        <p:tgtEl>
                                          <p:spTgt spid="15"/>
                                        </p:tgtEl>
                                        <p:attrNameLst>
                                          <p:attrName>ppt_x</p:attrName>
                                        </p:attrNameLst>
                                      </p:cBhvr>
                                      <p:tavLst>
                                        <p:tav tm="0">
                                          <p:val>
                                            <p:strVal val="#ppt_x"/>
                                          </p:val>
                                        </p:tav>
                                        <p:tav tm="100000">
                                          <p:val>
                                            <p:strVal val="#ppt_x"/>
                                          </p:val>
                                        </p:tav>
                                      </p:tavLst>
                                    </p:anim>
                                    <p:anim calcmode="lin" valueType="num">
                                      <p:cBhvr>
                                        <p:cTn id="8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7676" y="210554"/>
            <a:ext cx="10364451" cy="619439"/>
          </a:xfrm>
        </p:spPr>
        <p:txBody>
          <a:bodyPr>
            <a:normAutofit/>
          </a:bodyPr>
          <a:lstStyle/>
          <a:p>
            <a:pPr marL="571500" indent="-571500" algn="l">
              <a:buClr>
                <a:srgbClr val="0070C0"/>
              </a:buClr>
              <a:buFont typeface="Wingdings" panose="05000000000000000000" pitchFamily="2" charset="2"/>
              <a:buChar char="v"/>
            </a:pPr>
            <a:r>
              <a:rPr lang="en-US" sz="2800" b="1" u="sng" dirty="0" smtClean="0">
                <a:solidFill>
                  <a:srgbClr val="002060"/>
                </a:solidFill>
              </a:rPr>
              <a:t>Change in entropy: </a:t>
            </a:r>
            <a:endParaRPr lang="en-US" sz="2800" b="1" u="sng" dirty="0">
              <a:solidFill>
                <a:srgbClr val="00206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590843" y="829994"/>
                <a:ext cx="11169748" cy="5838092"/>
              </a:xfrm>
            </p:spPr>
            <p:txBody>
              <a:bodyPr>
                <a:normAutofit lnSpcReduction="10000"/>
              </a:bodyPr>
              <a:lstStyle/>
              <a:p>
                <a:pPr>
                  <a:buClr>
                    <a:srgbClr val="FF000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Let ABCD and DCEF be the Carnot’s reversible cycles. Q</a:t>
                </a:r>
                <a:r>
                  <a:rPr lang="en-US" cap="none" baseline="-25000" dirty="0" smtClean="0">
                    <a:solidFill>
                      <a:srgbClr val="002060"/>
                    </a:solidFill>
                    <a:effectLst/>
                    <a:latin typeface="Arial" panose="020B0604020202020204" pitchFamily="34" charset="0"/>
                    <a:cs typeface="Arial" panose="020B0604020202020204" pitchFamily="34" charset="0"/>
                  </a:rPr>
                  <a:t>1 </a:t>
                </a:r>
                <a:r>
                  <a:rPr lang="en-US" cap="none" dirty="0" smtClean="0">
                    <a:solidFill>
                      <a:srgbClr val="002060"/>
                    </a:solidFill>
                    <a:effectLst/>
                    <a:latin typeface="Arial" panose="020B0604020202020204" pitchFamily="34" charset="0"/>
                    <a:cs typeface="Arial" panose="020B0604020202020204" pitchFamily="34" charset="0"/>
                  </a:rPr>
                  <a:t> amount of heat is absorbed in going from A to B at temperature T</a:t>
                </a:r>
                <a:r>
                  <a:rPr lang="en-US" cap="none" baseline="-25000" dirty="0" smtClean="0">
                    <a:solidFill>
                      <a:srgbClr val="002060"/>
                    </a:solidFill>
                    <a:effectLst/>
                    <a:latin typeface="Arial" panose="020B0604020202020204" pitchFamily="34" charset="0"/>
                    <a:cs typeface="Arial" panose="020B0604020202020204" pitchFamily="34" charset="0"/>
                  </a:rPr>
                  <a:t>1</a:t>
                </a:r>
                <a:r>
                  <a:rPr lang="en-US" cap="none" dirty="0" smtClean="0">
                    <a:solidFill>
                      <a:srgbClr val="002060"/>
                    </a:solidFill>
                    <a:effectLst/>
                    <a:latin typeface="Arial" panose="020B0604020202020204" pitchFamily="34" charset="0"/>
                    <a:cs typeface="Arial" panose="020B0604020202020204" pitchFamily="34" charset="0"/>
                  </a:rPr>
                  <a:t> and Q</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amount of heat is rejected at constant temperature T</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Ø"/>
                </a:pPr>
                <a:r>
                  <a:rPr lang="en-US" cap="none" dirty="0" smtClean="0">
                    <a:solidFill>
                      <a:srgbClr val="002060"/>
                    </a:solidFill>
                    <a:effectLst/>
                    <a:latin typeface="Arial" panose="020B0604020202020204" pitchFamily="34" charset="0"/>
                    <a:cs typeface="Arial" panose="020B0604020202020204" pitchFamily="34" charset="0"/>
                  </a:rPr>
                  <a:t>Efficiency of </a:t>
                </a:r>
                <a:r>
                  <a:rPr lang="en-US" cap="none" dirty="0">
                    <a:solidFill>
                      <a:srgbClr val="002060"/>
                    </a:solidFill>
                    <a:effectLst/>
                    <a:latin typeface="Arial" panose="020B0604020202020204" pitchFamily="34" charset="0"/>
                    <a:cs typeface="Arial" panose="020B0604020202020204" pitchFamily="34" charset="0"/>
                  </a:rPr>
                  <a:t>C</a:t>
                </a:r>
                <a:r>
                  <a:rPr lang="en-US" cap="none" dirty="0" smtClean="0">
                    <a:solidFill>
                      <a:srgbClr val="002060"/>
                    </a:solidFill>
                    <a:effectLst/>
                    <a:latin typeface="Arial" panose="020B0604020202020204" pitchFamily="34" charset="0"/>
                    <a:cs typeface="Arial" panose="020B0604020202020204" pitchFamily="34" charset="0"/>
                  </a:rPr>
                  <a:t>arnot’s heat engine is given by, </a:t>
                </a:r>
              </a:p>
              <a:p>
                <a:pPr marL="0" indent="0">
                  <a:buClr>
                    <a:srgbClr val="FF0000"/>
                  </a:buClr>
                  <a:buNone/>
                </a:pPr>
                <a:r>
                  <a:rPr lang="en-US" cap="none" dirty="0">
                    <a:solidFill>
                      <a:srgbClr val="002060"/>
                    </a:solidFill>
                    <a:latin typeface="Arial" panose="020B0604020202020204" pitchFamily="34" charset="0"/>
                    <a:cs typeface="Arial" panose="020B0604020202020204" pitchFamily="34" charset="0"/>
                  </a:rPr>
                  <a:t>	</a:t>
                </a:r>
                <a:r>
                  <a:rPr lang="en-US" cap="none" dirty="0" smtClean="0">
                    <a:solidFill>
                      <a:srgbClr val="002060"/>
                    </a:solidFill>
                    <a:latin typeface="Arial" panose="020B0604020202020204" pitchFamily="34" charset="0"/>
                    <a:cs typeface="Arial" panose="020B0604020202020204" pitchFamily="34" charset="0"/>
                  </a:rPr>
                  <a:t>	</a:t>
                </a:r>
                <a:r>
                  <a:rPr lang="en-US" sz="3200" b="1" cap="none" dirty="0" smtClean="0">
                    <a:solidFill>
                      <a:srgbClr val="002060"/>
                    </a:solidFill>
                    <a:effectLst/>
                    <a:latin typeface="Arial" panose="020B0604020202020204" pitchFamily="34" charset="0"/>
                    <a:cs typeface="Arial" panose="020B0604020202020204" pitchFamily="34" charset="0"/>
                  </a:rPr>
                  <a:t>ᶯ </a:t>
                </a: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box>
                      <m:boxPr>
                        <m:ctrlPr>
                          <a:rPr lang="en-US" b="1" i="1" cap="none" smtClean="0">
                            <a:solidFill>
                              <a:srgbClr val="002060"/>
                            </a:solidFill>
                            <a:effectLst/>
                            <a:latin typeface="Cambria Math" panose="02040503050406030204" pitchFamily="18" charset="0"/>
                            <a:cs typeface="Arial" panose="020B0604020202020204" pitchFamily="34" charset="0"/>
                          </a:rPr>
                        </m:ctrlPr>
                      </m:boxPr>
                      <m:e>
                        <m:argPr>
                          <m:argSz m:val="-1"/>
                        </m:argPr>
                        <m:f>
                          <m:fPr>
                            <m:ctrlPr>
                              <a:rPr lang="en-US" b="1" i="1" cap="none" smtClean="0">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e>
                    </m:box>
                  </m:oMath>
                </a14:m>
                <a:r>
                  <a:rPr lang="en-US" sz="1600" b="1" cap="none" dirty="0" smtClean="0">
                    <a:solidFill>
                      <a:srgbClr val="002060"/>
                    </a:solidFill>
                    <a:latin typeface="Arial" panose="020B0604020202020204" pitchFamily="34" charset="0"/>
                    <a:cs typeface="Arial" panose="020B0604020202020204" pitchFamily="34" charset="0"/>
                  </a:rPr>
                  <a:t> </a:t>
                </a:r>
                <a:r>
                  <a:rPr lang="en-US" sz="1800" b="1"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box>
                      <m:boxPr>
                        <m:ctrlPr>
                          <a:rPr lang="en-US" b="1" i="1" cap="none">
                            <a:solidFill>
                              <a:srgbClr val="002060"/>
                            </a:solidFill>
                            <a:effectLst/>
                            <a:latin typeface="Cambria Math" panose="02040503050406030204" pitchFamily="18" charset="0"/>
                            <a:cs typeface="Arial" panose="020B0604020202020204" pitchFamily="34" charset="0"/>
                          </a:rPr>
                        </m:ctrlPr>
                      </m:boxPr>
                      <m:e>
                        <m:argPr>
                          <m:argSz m:val="-1"/>
                        </m:argPr>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i="0" cap="none" smtClean="0">
                                <a:solidFill>
                                  <a:srgbClr val="002060"/>
                                </a:solidFill>
                                <a:effectLst/>
                                <a:latin typeface="Cambria Math" panose="02040503050406030204" pitchFamily="18"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r>
                              <m:rPr>
                                <m:nor/>
                              </m:rPr>
                              <a:rPr lang="en-US" b="1" i="0" cap="none" dirty="0" smtClean="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i="0" cap="none" dirty="0" smtClean="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e>
                    </m:box>
                  </m:oMath>
                </a14:m>
                <a:r>
                  <a:rPr lang="en-US" sz="1400" b="1" cap="none" dirty="0">
                    <a:solidFill>
                      <a:srgbClr val="002060"/>
                    </a:solidFill>
                    <a:latin typeface="Arial" panose="020B0604020202020204" pitchFamily="34" charset="0"/>
                    <a:cs typeface="Arial" panose="020B0604020202020204" pitchFamily="34" charset="0"/>
                  </a:rPr>
                  <a:t>   </a:t>
                </a:r>
                <a:endParaRPr lang="en-US" sz="1800" b="1" cap="none" dirty="0" smtClean="0">
                  <a:solidFill>
                    <a:srgbClr val="002060"/>
                  </a:solidFill>
                  <a:latin typeface="Arial" panose="020B0604020202020204" pitchFamily="34" charset="0"/>
                  <a:cs typeface="Arial" panose="020B0604020202020204" pitchFamily="34" charset="0"/>
                </a:endParaRPr>
              </a:p>
              <a:p>
                <a:pPr marL="0" indent="0">
                  <a:buClr>
                    <a:srgbClr val="FF0000"/>
                  </a:buClr>
                  <a:buNone/>
                </a:pPr>
                <a:r>
                  <a:rPr lang="en-US" sz="1600" b="1" cap="none" dirty="0">
                    <a:solidFill>
                      <a:srgbClr val="002060"/>
                    </a:solidFill>
                    <a:latin typeface="Arial" panose="020B0604020202020204" pitchFamily="34" charset="0"/>
                    <a:cs typeface="Arial" panose="020B0604020202020204" pitchFamily="34" charset="0"/>
                  </a:rPr>
                  <a:t>	</a:t>
                </a:r>
                <a:r>
                  <a:rPr lang="en-US" sz="1600" b="1" cap="none" dirty="0" smtClean="0">
                    <a:solidFill>
                      <a:srgbClr val="002060"/>
                    </a:solidFill>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1 - </a:t>
                </a:r>
                <a14:m>
                  <m:oMath xmlns:m="http://schemas.openxmlformats.org/officeDocument/2006/math">
                    <m:f>
                      <m:fPr>
                        <m:ctrlPr>
                          <a:rPr lang="en-US" b="1" i="1" cap="none" smtClean="0">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smtClean="0">
                    <a:solidFill>
                      <a:srgbClr val="002060"/>
                    </a:solidFill>
                    <a:effectLst/>
                    <a:latin typeface="Arial" panose="020B0604020202020204" pitchFamily="34" charset="0"/>
                    <a:cs typeface="Arial" panose="020B0604020202020204" pitchFamily="34" charset="0"/>
                  </a:rPr>
                  <a:t>   =   </a:t>
                </a:r>
                <a:r>
                  <a:rPr lang="en-US" b="1" cap="none" dirty="0">
                    <a:solidFill>
                      <a:srgbClr val="002060"/>
                    </a:solidFill>
                    <a:effectLst/>
                    <a:latin typeface="Arial" panose="020B0604020202020204" pitchFamily="34" charset="0"/>
                    <a:cs typeface="Arial" panose="020B0604020202020204" pitchFamily="34" charset="0"/>
                  </a:rPr>
                  <a:t>1 -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i="0" cap="none" dirty="0" smtClean="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i="0" cap="none" dirty="0" smtClean="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endParaRPr lang="en-US" sz="1600" b="1" cap="none" dirty="0" smtClean="0">
                  <a:solidFill>
                    <a:srgbClr val="002060"/>
                  </a:solidFill>
                  <a:latin typeface="Arial" panose="020B0604020202020204" pitchFamily="34" charset="0"/>
                  <a:cs typeface="Arial" panose="020B0604020202020204" pitchFamily="34" charset="0"/>
                </a:endParaRPr>
              </a:p>
              <a:p>
                <a:pPr marL="0" indent="0">
                  <a:buClr>
                    <a:srgbClr val="FF0000"/>
                  </a:buClr>
                  <a:buNone/>
                </a:pPr>
                <a:r>
                  <a:rPr lang="en-US" sz="1600" b="1" cap="none" baseline="-25000" dirty="0" smtClean="0">
                    <a:solidFill>
                      <a:srgbClr val="002060"/>
                    </a:solidFill>
                    <a:latin typeface="Arial" panose="020B0604020202020204" pitchFamily="34" charset="0"/>
                    <a:cs typeface="Arial" panose="020B0604020202020204" pitchFamily="34" charset="0"/>
                  </a:rPr>
                  <a:t>			</a:t>
                </a:r>
                <a:r>
                  <a:rPr lang="en-US" b="1" cap="none" baseline="-25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smtClean="0">
                    <a:solidFill>
                      <a:srgbClr val="002060"/>
                    </a:solidFill>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smtClean="0">
                    <a:solidFill>
                      <a:srgbClr val="002060"/>
                    </a:solidFill>
                    <a:latin typeface="Arial" panose="020B0604020202020204" pitchFamily="34" charset="0"/>
                    <a:cs typeface="Arial" panose="020B0604020202020204" pitchFamily="34" charset="0"/>
                  </a:rPr>
                  <a:t> </a:t>
                </a:r>
              </a:p>
              <a:p>
                <a:pPr marL="0" indent="0">
                  <a:buClr>
                    <a:srgbClr val="FF0000"/>
                  </a:buClr>
                  <a:buNone/>
                </a:pPr>
                <a:r>
                  <a:rPr lang="en-US" b="1" cap="none" dirty="0">
                    <a:solidFill>
                      <a:srgbClr val="002060"/>
                    </a:solidFill>
                    <a:latin typeface="Arial" panose="020B0604020202020204" pitchFamily="34" charset="0"/>
                    <a:cs typeface="Arial" panose="020B0604020202020204" pitchFamily="34" charset="0"/>
                  </a:rPr>
                  <a:t>	</a:t>
                </a:r>
                <a:r>
                  <a:rPr lang="en-US" b="1" cap="none" dirty="0" smtClean="0">
                    <a:solidFill>
                      <a:srgbClr val="002060"/>
                    </a:solidFill>
                    <a:latin typeface="Arial" panose="020B0604020202020204" pitchFamily="34" charset="0"/>
                    <a:cs typeface="Arial" panose="020B0604020202020204" pitchFamily="34" charset="0"/>
                  </a:rPr>
                  <a:t>		 </a:t>
                </a:r>
                <a:r>
                  <a:rPr lang="en-US" b="1" cap="none" baseline="-25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i="0" cap="none" dirty="0" smtClean="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a:solidFill>
                      <a:srgbClr val="002060"/>
                    </a:solidFill>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i="0" cap="none" dirty="0" smtClean="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2</m:t>
                        </m:r>
                      </m:den>
                    </m:f>
                  </m:oMath>
                </a14:m>
                <a:r>
                  <a:rPr lang="en-US" b="1" cap="none" dirty="0">
                    <a:solidFill>
                      <a:srgbClr val="002060"/>
                    </a:solidFill>
                    <a:latin typeface="Arial" panose="020B0604020202020204" pitchFamily="34" charset="0"/>
                    <a:cs typeface="Arial" panose="020B0604020202020204" pitchFamily="34" charset="0"/>
                  </a:rPr>
                  <a:t> </a:t>
                </a:r>
                <a:r>
                  <a:rPr lang="en-US" b="1" cap="none" dirty="0" smtClean="0">
                    <a:solidFill>
                      <a:srgbClr val="002060"/>
                    </a:solidFill>
                    <a:latin typeface="Arial" panose="020B0604020202020204" pitchFamily="34" charset="0"/>
                    <a:cs typeface="Arial" panose="020B0604020202020204" pitchFamily="34" charset="0"/>
                  </a:rPr>
                  <a:t>  …………….(1)</a:t>
                </a:r>
              </a:p>
              <a:p>
                <a:pPr marL="0" indent="0">
                  <a:buClr>
                    <a:srgbClr val="FF0000"/>
                  </a:buClr>
                  <a:buNone/>
                </a:pPr>
                <a:r>
                  <a:rPr lang="en-US" b="1" cap="none" dirty="0" smtClean="0">
                    <a:solidFill>
                      <a:srgbClr val="002060"/>
                    </a:solidFill>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Similarly for the Carnot's Cycle  DCEF in which Q</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is heat absorbed at constant temperature T</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and Q</a:t>
                </a:r>
                <a:r>
                  <a:rPr lang="en-US" cap="none" baseline="-25000" dirty="0" smtClean="0">
                    <a:solidFill>
                      <a:srgbClr val="002060"/>
                    </a:solidFill>
                    <a:effectLst/>
                    <a:latin typeface="Arial" panose="020B0604020202020204" pitchFamily="34" charset="0"/>
                    <a:cs typeface="Arial" panose="020B0604020202020204" pitchFamily="34" charset="0"/>
                  </a:rPr>
                  <a:t>3</a:t>
                </a:r>
                <a:r>
                  <a:rPr lang="en-US" cap="none" dirty="0" smtClean="0">
                    <a:solidFill>
                      <a:srgbClr val="002060"/>
                    </a:solidFill>
                    <a:effectLst/>
                    <a:latin typeface="Arial" panose="020B0604020202020204" pitchFamily="34" charset="0"/>
                    <a:cs typeface="Arial" panose="020B0604020202020204" pitchFamily="34" charset="0"/>
                  </a:rPr>
                  <a:t> is heat rejected at constant temperature T</a:t>
                </a:r>
                <a:r>
                  <a:rPr lang="en-US" cap="none" baseline="-25000" dirty="0" smtClean="0">
                    <a:solidFill>
                      <a:srgbClr val="002060"/>
                    </a:solidFill>
                    <a:effectLst/>
                    <a:latin typeface="Arial" panose="020B0604020202020204" pitchFamily="34" charset="0"/>
                    <a:cs typeface="Arial" panose="020B0604020202020204" pitchFamily="34" charset="0"/>
                  </a:rPr>
                  <a:t>3 </a:t>
                </a:r>
                <a:r>
                  <a:rPr lang="en-US" cap="none" dirty="0" smtClean="0">
                    <a:solidFill>
                      <a:srgbClr val="002060"/>
                    </a:solidFill>
                    <a:effectLst/>
                    <a:latin typeface="Arial" panose="020B0604020202020204" pitchFamily="34" charset="0"/>
                    <a:cs typeface="Arial" panose="020B0604020202020204" pitchFamily="34" charset="0"/>
                  </a:rPr>
                  <a:t>,</a:t>
                </a:r>
              </a:p>
              <a:p>
                <a:pPr marL="0" indent="0">
                  <a:buClr>
                    <a:srgbClr val="FF0000"/>
                  </a:buClr>
                  <a:buNone/>
                </a:pPr>
                <a:r>
                  <a:rPr lang="en-US" b="1" cap="none" dirty="0" smtClean="0">
                    <a:solidFill>
                      <a:srgbClr val="002060"/>
                    </a:solidFill>
                    <a:latin typeface="Arial" panose="020B0604020202020204" pitchFamily="34" charset="0"/>
                    <a:cs typeface="Arial" panose="020B0604020202020204" pitchFamily="34" charset="0"/>
                  </a:rPr>
                  <a:t>			   </a:t>
                </a:r>
                <a:r>
                  <a:rPr lang="en-US" b="1" cap="none" baseline="-25000" dirty="0">
                    <a:solidFill>
                      <a:srgbClr val="002060"/>
                    </a:solidFill>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2</m:t>
                        </m:r>
                      </m:den>
                    </m:f>
                  </m:oMath>
                </a14:m>
                <a:r>
                  <a:rPr lang="en-US" b="1" cap="none" dirty="0">
                    <a:solidFill>
                      <a:srgbClr val="002060"/>
                    </a:solidFill>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3</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3</m:t>
                        </m:r>
                      </m:den>
                    </m:f>
                  </m:oMath>
                </a14:m>
                <a:r>
                  <a:rPr lang="en-US" b="1" cap="none" dirty="0" smtClean="0">
                    <a:solidFill>
                      <a:srgbClr val="002060"/>
                    </a:solidFill>
                    <a:latin typeface="Arial" panose="020B0604020202020204" pitchFamily="34" charset="0"/>
                    <a:cs typeface="Arial" panose="020B0604020202020204" pitchFamily="34" charset="0"/>
                  </a:rPr>
                  <a:t> …………….(2)</a:t>
                </a:r>
                <a:endParaRPr lang="en-US" b="1" cap="none" dirty="0">
                  <a:solidFill>
                    <a:srgbClr val="002060"/>
                  </a:solidFill>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590843" y="829994"/>
                <a:ext cx="11169748" cy="5838092"/>
              </a:xfrm>
              <a:blipFill rotWithShape="0">
                <a:blip r:embed="rId4"/>
                <a:stretch>
                  <a:fillRect l="-600" t="-418" r="-600"/>
                </a:stretch>
              </a:blipFill>
            </p:spPr>
            <p:txBody>
              <a:bodyPr/>
              <a:lstStyle/>
              <a:p>
                <a:r>
                  <a:rPr lang="en-US">
                    <a:noFill/>
                  </a:rPr>
                  <a:t> </a:t>
                </a:r>
              </a:p>
            </p:txBody>
          </p:sp>
        </mc:Fallback>
      </mc:AlternateContent>
    </p:spTree>
    <p:extLst>
      <p:ext uri="{BB962C8B-B14F-4D97-AF65-F5344CB8AC3E}">
        <p14:creationId xmlns:p14="http://schemas.microsoft.com/office/powerpoint/2010/main" val="5347983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fade">
                                      <p:cBhvr>
                                        <p:cTn id="55" dur="1000"/>
                                        <p:tgtEl>
                                          <p:spTgt spid="3">
                                            <p:txEl>
                                              <p:pRg st="6" end="6"/>
                                            </p:txEl>
                                          </p:spTgt>
                                        </p:tgtEl>
                                      </p:cBhvr>
                                    </p:animEffect>
                                    <p:anim calcmode="lin" valueType="num">
                                      <p:cBhvr>
                                        <p:cTn id="5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fade">
                                      <p:cBhvr>
                                        <p:cTn id="62" dur="1000"/>
                                        <p:tgtEl>
                                          <p:spTgt spid="3">
                                            <p:txEl>
                                              <p:pRg st="7" end="7"/>
                                            </p:txEl>
                                          </p:spTgt>
                                        </p:tgtEl>
                                      </p:cBhvr>
                                    </p:animEffect>
                                    <p:anim calcmode="lin" valueType="num">
                                      <p:cBhvr>
                                        <p:cTn id="6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291547" y="198783"/>
                <a:ext cx="11648661" cy="6467059"/>
              </a:xfrm>
            </p:spPr>
            <p:txBody>
              <a:bodyPr/>
              <a:lstStyle/>
              <a:p>
                <a:pPr marL="0" indent="0">
                  <a:buNone/>
                </a:pPr>
                <a:r>
                  <a:rPr lang="en-US" cap="none" dirty="0" smtClean="0">
                    <a:solidFill>
                      <a:srgbClr val="002060"/>
                    </a:solidFill>
                    <a:effectLst/>
                    <a:latin typeface="Arial" panose="020B0604020202020204" pitchFamily="34" charset="0"/>
                    <a:cs typeface="Arial" panose="020B0604020202020204" pitchFamily="34" charset="0"/>
                  </a:rPr>
                  <a:t>	from equations (1) and (2),</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smtClean="0">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a:solidFill>
                      <a:srgbClr val="002060"/>
                    </a:solidFill>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den>
                    </m:f>
                  </m:oMath>
                </a14:m>
                <a:r>
                  <a:rPr lang="en-US"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3</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3</m:t>
                        </m:r>
                      </m:den>
                    </m:f>
                  </m:oMath>
                </a14:m>
                <a:r>
                  <a:rPr lang="en-US" cap="none" dirty="0" smtClean="0">
                    <a:solidFill>
                      <a:srgbClr val="002060"/>
                    </a:solidFill>
                    <a:effectLst/>
                    <a:latin typeface="Arial" panose="020B0604020202020204" pitchFamily="34" charset="0"/>
                    <a:cs typeface="Arial" panose="020B0604020202020204" pitchFamily="34" charset="0"/>
                  </a:rPr>
                  <a:t>  =  …… constant</a:t>
                </a:r>
                <a:endParaRPr lang="en-US" cap="none" dirty="0" smtClean="0">
                  <a:solidFill>
                    <a:srgbClr val="C00000"/>
                  </a:solidFill>
                  <a:effectLst/>
                  <a:latin typeface="Arial" panose="020B0604020202020204" pitchFamily="34" charset="0"/>
                  <a:cs typeface="Arial" panose="020B0604020202020204" pitchFamily="34" charset="0"/>
                </a:endParaRPr>
              </a:p>
              <a:p>
                <a:pPr marL="0" indent="0">
                  <a:buNone/>
                </a:pPr>
                <a:r>
                  <a:rPr lang="en-US" cap="none" dirty="0">
                    <a:solidFill>
                      <a:srgbClr val="C0000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In general, if Q is heat absorbed or rejected at temperature T, then</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den>
                    </m:f>
                  </m:oMath>
                </a14:m>
                <a:r>
                  <a:rPr lang="en-US" cap="none" dirty="0" smtClean="0">
                    <a:solidFill>
                      <a:srgbClr val="002060"/>
                    </a:solidFill>
                    <a:effectLst/>
                    <a:latin typeface="Arial" panose="020B0604020202020204" pitchFamily="34" charset="0"/>
                    <a:cs typeface="Arial" panose="020B0604020202020204" pitchFamily="34" charset="0"/>
                  </a:rPr>
                  <a:t> = constant</a:t>
                </a:r>
              </a:p>
              <a:p>
                <a:pPr marL="0" indent="0">
                  <a:buNone/>
                </a:pPr>
                <a:r>
                  <a:rPr lang="en-US" cap="none" dirty="0">
                    <a:solidFill>
                      <a:srgbClr val="C0000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for small change in heat </a:t>
                </a:r>
                <a14:m>
                  <m:oMath xmlns:m="http://schemas.openxmlformats.org/officeDocument/2006/math">
                    <m:r>
                      <m:rPr>
                        <m:sty m:val="p"/>
                      </m:rPr>
                      <a:rPr lang="el-GR" i="1" cap="none" smtClean="0">
                        <a:solidFill>
                          <a:srgbClr val="002060"/>
                        </a:solidFill>
                        <a:effectLst/>
                        <a:latin typeface="Cambria Math" panose="02040503050406030204" pitchFamily="18" charset="0"/>
                        <a:cs typeface="Arial" panose="020B0604020202020204" pitchFamily="34" charset="0"/>
                      </a:rPr>
                      <m:t>δ</m:t>
                    </m:r>
                    <m:r>
                      <a:rPr lang="en-US" b="0" i="1" cap="none" smtClean="0">
                        <a:solidFill>
                          <a:srgbClr val="002060"/>
                        </a:solidFill>
                        <a:effectLst/>
                        <a:latin typeface="Cambria Math" panose="02040503050406030204" pitchFamily="18" charset="0"/>
                        <a:cs typeface="Arial" panose="020B0604020202020204" pitchFamily="34" charset="0"/>
                      </a:rPr>
                      <m:t>𝑄</m:t>
                    </m:r>
                  </m:oMath>
                </a14:m>
                <a:r>
                  <a:rPr lang="en-US" cap="none" dirty="0" smtClean="0">
                    <a:solidFill>
                      <a:srgbClr val="002060"/>
                    </a:solidFill>
                    <a:effectLst/>
                    <a:latin typeface="Arial" panose="020B0604020202020204" pitchFamily="34" charset="0"/>
                    <a:cs typeface="Arial" panose="020B0604020202020204" pitchFamily="34" charset="0"/>
                  </a:rPr>
                  <a:t> at temperature T,</a:t>
                </a:r>
              </a:p>
              <a:p>
                <a:pPr marL="0" indent="0">
                  <a:buNone/>
                </a:pPr>
                <a:r>
                  <a:rPr lang="en-US" cap="none" dirty="0">
                    <a:solidFill>
                      <a:srgbClr val="C00000"/>
                    </a:solidFill>
                    <a:effectLst/>
                    <a:latin typeface="Arial" panose="020B0604020202020204" pitchFamily="34" charset="0"/>
                    <a:cs typeface="Arial" panose="020B0604020202020204" pitchFamily="34" charset="0"/>
                  </a:rPr>
                  <a:t>	</a:t>
                </a:r>
                <a:r>
                  <a:rPr lang="en-US" cap="none" dirty="0" smtClean="0">
                    <a:solidFill>
                      <a:srgbClr val="C00000"/>
                    </a:solidFill>
                    <a:effectLst/>
                    <a:latin typeface="Arial" panose="020B0604020202020204" pitchFamily="34" charset="0"/>
                    <a:cs typeface="Arial" panose="020B0604020202020204" pitchFamily="34" charset="0"/>
                  </a:rPr>
                  <a:t>		</a:t>
                </a:r>
                <a:r>
                  <a:rPr lang="el-GR" sz="2400" cap="none" dirty="0" smtClean="0">
                    <a:solidFill>
                      <a:srgbClr val="002060"/>
                    </a:solidFill>
                    <a:effectLst/>
                    <a:cs typeface="Arial" panose="020B0604020202020204" pitchFamily="34" charset="0"/>
                  </a:rPr>
                  <a:t> </a:t>
                </a:r>
                <a14:m>
                  <m:oMath xmlns:m="http://schemas.openxmlformats.org/officeDocument/2006/math">
                    <m:r>
                      <m:rPr>
                        <m:sty m:val="p"/>
                      </m:rPr>
                      <a:rPr lang="el-GR" sz="2400" i="1" cap="none">
                        <a:solidFill>
                          <a:srgbClr val="002060"/>
                        </a:solidFill>
                        <a:effectLst/>
                        <a:latin typeface="Cambria Math" panose="02040503050406030204" pitchFamily="18" charset="0"/>
                        <a:cs typeface="Arial" panose="020B0604020202020204" pitchFamily="34" charset="0"/>
                      </a:rPr>
                      <m:t>δ</m:t>
                    </m:r>
                    <m:r>
                      <a:rPr lang="en-US" sz="2400" b="0" i="1" cap="none" smtClean="0">
                        <a:solidFill>
                          <a:srgbClr val="002060"/>
                        </a:solidFill>
                        <a:effectLst/>
                        <a:latin typeface="Cambria Math" panose="02040503050406030204" pitchFamily="18" charset="0"/>
                        <a:cs typeface="Arial" panose="020B0604020202020204" pitchFamily="34" charset="0"/>
                      </a:rPr>
                      <m:t>𝑆</m:t>
                    </m:r>
                  </m:oMath>
                </a14:m>
                <a:r>
                  <a:rPr lang="en-US" sz="2400" cap="none" dirty="0" smtClean="0">
                    <a:solidFill>
                      <a:srgbClr val="002060"/>
                    </a:solidFill>
                    <a:effectLst/>
                    <a:latin typeface="Arial" panose="020B0604020202020204" pitchFamily="34" charset="0"/>
                    <a:cs typeface="Arial" panose="020B0604020202020204" pitchFamily="34" charset="0"/>
                  </a:rPr>
                  <a:t> =  </a:t>
                </a:r>
                <a:r>
                  <a:rPr lang="en-US" sz="2400"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sz="2800" b="1" i="1" cap="none">
                            <a:solidFill>
                              <a:srgbClr val="002060"/>
                            </a:solidFill>
                            <a:effectLst/>
                            <a:latin typeface="Cambria Math" panose="02040503050406030204" pitchFamily="18" charset="0"/>
                            <a:cs typeface="Arial" panose="020B0604020202020204" pitchFamily="34" charset="0"/>
                          </a:rPr>
                        </m:ctrlPr>
                      </m:fPr>
                      <m:num>
                        <m:r>
                          <a:rPr lang="el-GR" sz="2800" b="1" i="1" cap="none">
                            <a:solidFill>
                              <a:srgbClr val="002060"/>
                            </a:solidFill>
                            <a:effectLst/>
                            <a:latin typeface="Cambria Math" panose="02040503050406030204" pitchFamily="18" charset="0"/>
                            <a:cs typeface="Arial" panose="020B0604020202020204" pitchFamily="34" charset="0"/>
                          </a:rPr>
                          <m:t>𝜹</m:t>
                        </m:r>
                        <m:r>
                          <a:rPr lang="en-US" sz="2800" b="1" i="1" cap="none">
                            <a:solidFill>
                              <a:srgbClr val="002060"/>
                            </a:solidFill>
                            <a:effectLst/>
                            <a:latin typeface="Cambria Math" panose="02040503050406030204" pitchFamily="18" charset="0"/>
                            <a:cs typeface="Arial" panose="020B0604020202020204" pitchFamily="34" charset="0"/>
                          </a:rPr>
                          <m:t>𝑸</m:t>
                        </m:r>
                      </m:num>
                      <m:den>
                        <m:r>
                          <m:rPr>
                            <m:nor/>
                          </m:rPr>
                          <a:rPr lang="en-US" sz="2800" b="1" i="1" cap="none" dirty="0">
                            <a:solidFill>
                              <a:srgbClr val="002060"/>
                            </a:solidFill>
                            <a:effectLst/>
                            <a:latin typeface="Arial" panose="020B0604020202020204" pitchFamily="34" charset="0"/>
                            <a:cs typeface="Arial" panose="020B0604020202020204" pitchFamily="34" charset="0"/>
                          </a:rPr>
                          <m:t>T</m:t>
                        </m:r>
                      </m:den>
                    </m:f>
                  </m:oMath>
                </a14:m>
                <a:r>
                  <a:rPr lang="en-US" i="1" cap="none" dirty="0" smtClean="0">
                    <a:solidFill>
                      <a:srgbClr val="002060"/>
                    </a:solidFill>
                    <a:effectLst/>
                    <a:latin typeface="Arial" panose="020B0604020202020204" pitchFamily="34" charset="0"/>
                    <a:cs typeface="Arial" panose="020B0604020202020204" pitchFamily="34" charset="0"/>
                  </a:rPr>
                  <a:t> = constant</a:t>
                </a:r>
                <a:endParaRPr lang="en-US" i="1" cap="none" dirty="0" smtClean="0">
                  <a:solidFill>
                    <a:srgbClr val="C00000"/>
                  </a:solidFill>
                  <a:effectLst/>
                  <a:latin typeface="Arial" panose="020B0604020202020204" pitchFamily="34" charset="0"/>
                  <a:cs typeface="Arial" panose="020B0604020202020204" pitchFamily="34" charset="0"/>
                </a:endParaRPr>
              </a:p>
              <a:p>
                <a:pPr marL="0" indent="0">
                  <a:buNone/>
                </a:pPr>
                <a:r>
                  <a:rPr lang="en-US" i="1" cap="none" dirty="0">
                    <a:solidFill>
                      <a:srgbClr val="C0000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This constant ratio is called </a:t>
                </a:r>
                <a:r>
                  <a:rPr lang="en-US" i="1" cap="none" dirty="0" smtClean="0">
                    <a:solidFill>
                      <a:srgbClr val="002060"/>
                    </a:solidFill>
                    <a:effectLst/>
                    <a:latin typeface="Arial" panose="020B0604020202020204" pitchFamily="34" charset="0"/>
                    <a:cs typeface="Arial" panose="020B0604020202020204" pitchFamily="34" charset="0"/>
                  </a:rPr>
                  <a:t>‘change in entropy’</a:t>
                </a:r>
                <a:r>
                  <a:rPr lang="en-US" cap="none" dirty="0" smtClean="0">
                    <a:solidFill>
                      <a:srgbClr val="002060"/>
                    </a:solidFill>
                    <a:effectLst/>
                    <a:latin typeface="Arial" panose="020B0604020202020204" pitchFamily="34" charset="0"/>
                    <a:cs typeface="Arial" panose="020B0604020202020204" pitchFamily="34" charset="0"/>
                  </a:rPr>
                  <a:t> between the states represented by the two 	</a:t>
                </a:r>
                <a:r>
                  <a:rPr lang="en-US" cap="none" dirty="0" err="1" smtClean="0">
                    <a:solidFill>
                      <a:srgbClr val="002060"/>
                    </a:solidFill>
                    <a:effectLst/>
                    <a:latin typeface="Arial" panose="020B0604020202020204" pitchFamily="34" charset="0"/>
                    <a:cs typeface="Arial" panose="020B0604020202020204" pitchFamily="34" charset="0"/>
                  </a:rPr>
                  <a:t>adiabatics</a:t>
                </a:r>
                <a:r>
                  <a:rPr lang="en-US" cap="none" dirty="0" smtClean="0">
                    <a:solidFill>
                      <a:srgbClr val="002060"/>
                    </a:solidFill>
                    <a:effectLst/>
                    <a:latin typeface="Arial" panose="020B0604020202020204" pitchFamily="34" charset="0"/>
                    <a:cs typeface="Arial" panose="020B0604020202020204" pitchFamily="34" charset="0"/>
                  </a:rPr>
                  <a:t>.</a:t>
                </a:r>
              </a:p>
              <a:p>
                <a:pPr marL="0" indent="0">
                  <a:buNone/>
                </a:pPr>
                <a:endParaRPr lang="en-US" cap="none" dirty="0" smtClean="0">
                  <a:solidFill>
                    <a:srgbClr val="002060"/>
                  </a:solidFill>
                  <a:effectLst/>
                  <a:latin typeface="Arial" panose="020B0604020202020204" pitchFamily="34" charset="0"/>
                  <a:cs typeface="Arial" panose="020B0604020202020204" pitchFamily="34" charset="0"/>
                </a:endParaRP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endParaRPr lang="en-US"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291547" y="198783"/>
                <a:ext cx="11648661" cy="6467059"/>
              </a:xfrm>
              <a:blipFill rotWithShape="0">
                <a:blip r:embed="rId4"/>
                <a:stretch>
                  <a:fillRect t="-94"/>
                </a:stretch>
              </a:blipFill>
            </p:spPr>
            <p:txBody>
              <a:bodyPr/>
              <a:lstStyle/>
              <a:p>
                <a:r>
                  <a:rPr lang="en-US">
                    <a:noFill/>
                  </a:rPr>
                  <a:t> </a:t>
                </a:r>
              </a:p>
            </p:txBody>
          </p:sp>
        </mc:Fallback>
      </mc:AlternateContent>
    </p:spTree>
    <p:extLst>
      <p:ext uri="{BB962C8B-B14F-4D97-AF65-F5344CB8AC3E}">
        <p14:creationId xmlns:p14="http://schemas.microsoft.com/office/powerpoint/2010/main" val="30723485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196947" y="253218"/>
                <a:ext cx="11844997" cy="6443004"/>
              </a:xfrm>
            </p:spPr>
            <p:txBody>
              <a:bodyPr/>
              <a:lstStyle/>
              <a:p>
                <a:pPr>
                  <a:buClr>
                    <a:srgbClr val="FF0000"/>
                  </a:buClr>
                  <a:buFont typeface="Wingdings" panose="05000000000000000000" pitchFamily="2" charset="2"/>
                  <a:buChar char="v"/>
                </a:pPr>
                <a:r>
                  <a:rPr lang="en-US" b="1" u="sng" cap="none" dirty="0">
                    <a:solidFill>
                      <a:srgbClr val="002060"/>
                    </a:solidFill>
                    <a:effectLst/>
                    <a:latin typeface="Arial" panose="020B0604020202020204" pitchFamily="34" charset="0"/>
                    <a:cs typeface="Arial" panose="020B0604020202020204" pitchFamily="34" charset="0"/>
                  </a:rPr>
                  <a:t>Physical </a:t>
                </a:r>
                <a:r>
                  <a:rPr lang="en-US" b="1" u="sng" cap="none" dirty="0" smtClean="0">
                    <a:solidFill>
                      <a:srgbClr val="002060"/>
                    </a:solidFill>
                    <a:effectLst/>
                    <a:latin typeface="Arial" panose="020B0604020202020204" pitchFamily="34" charset="0"/>
                    <a:cs typeface="Arial" panose="020B0604020202020204" pitchFamily="34" charset="0"/>
                  </a:rPr>
                  <a:t>Concept </a:t>
                </a:r>
                <a:r>
                  <a:rPr lang="en-US" b="1" u="sng" cap="none" dirty="0">
                    <a:solidFill>
                      <a:srgbClr val="002060"/>
                    </a:solidFill>
                    <a:effectLst/>
                    <a:latin typeface="Arial" panose="020B0604020202020204" pitchFamily="34" charset="0"/>
                    <a:cs typeface="Arial" panose="020B0604020202020204" pitchFamily="34" charset="0"/>
                  </a:rPr>
                  <a:t>of Entropy:</a:t>
                </a:r>
              </a:p>
              <a:p>
                <a:pPr marL="0" indent="0">
                  <a:buNone/>
                </a:pPr>
                <a:r>
                  <a:rPr lang="en-US" cap="none" dirty="0">
                    <a:solidFill>
                      <a:srgbClr val="FF0000"/>
                    </a:solidFill>
                    <a:effectLst/>
                    <a:latin typeface="Arial" panose="020B0604020202020204" pitchFamily="34" charset="0"/>
                    <a:cs typeface="Arial" panose="020B0604020202020204" pitchFamily="34" charset="0"/>
                  </a:rPr>
                  <a:t>	</a:t>
                </a:r>
                <a:r>
                  <a:rPr lang="en-US" cap="none" dirty="0">
                    <a:solidFill>
                      <a:srgbClr val="002060"/>
                    </a:solidFill>
                    <a:effectLst/>
                    <a:latin typeface="Arial" panose="020B0604020202020204" pitchFamily="34" charset="0"/>
                    <a:cs typeface="Arial" panose="020B0604020202020204" pitchFamily="34" charset="0"/>
                  </a:rPr>
                  <a:t>change in entropy is given </a:t>
                </a:r>
                <a:r>
                  <a:rPr lang="en-US" cap="none" dirty="0" smtClean="0">
                    <a:solidFill>
                      <a:srgbClr val="002060"/>
                    </a:solidFill>
                    <a:effectLst/>
                    <a:latin typeface="Arial" panose="020B0604020202020204" pitchFamily="34" charset="0"/>
                    <a:cs typeface="Arial" panose="020B0604020202020204" pitchFamily="34" charset="0"/>
                  </a:rPr>
                  <a:t>by ,</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l-GR" sz="2400" cap="none" dirty="0" smtClean="0">
                    <a:solidFill>
                      <a:srgbClr val="002060"/>
                    </a:solidFill>
                    <a:effectLst/>
                    <a:cs typeface="Arial" panose="020B0604020202020204" pitchFamily="34" charset="0"/>
                  </a:rPr>
                  <a:t> </a:t>
                </a:r>
                <a14:m>
                  <m:oMath xmlns:m="http://schemas.openxmlformats.org/officeDocument/2006/math">
                    <m:r>
                      <m:rPr>
                        <m:sty m:val="p"/>
                      </m:rPr>
                      <a:rPr lang="el-GR" sz="2400" i="1" cap="none">
                        <a:solidFill>
                          <a:srgbClr val="002060"/>
                        </a:solidFill>
                        <a:effectLst/>
                        <a:latin typeface="Cambria Math" panose="02040503050406030204" pitchFamily="18" charset="0"/>
                        <a:cs typeface="Arial" panose="020B0604020202020204" pitchFamily="34" charset="0"/>
                      </a:rPr>
                      <m:t>δ</m:t>
                    </m:r>
                    <m:r>
                      <a:rPr lang="en-US" sz="2400" i="1" cap="none">
                        <a:solidFill>
                          <a:srgbClr val="002060"/>
                        </a:solidFill>
                        <a:effectLst/>
                        <a:latin typeface="Cambria Math" panose="02040503050406030204" pitchFamily="18" charset="0"/>
                        <a:cs typeface="Arial" panose="020B0604020202020204" pitchFamily="34" charset="0"/>
                      </a:rPr>
                      <m:t>𝑆</m:t>
                    </m:r>
                  </m:oMath>
                </a14:m>
                <a:r>
                  <a:rPr lang="en-US" sz="2400" cap="none" dirty="0">
                    <a:solidFill>
                      <a:srgbClr val="002060"/>
                    </a:solidFill>
                    <a:effectLst/>
                    <a:latin typeface="Arial" panose="020B0604020202020204" pitchFamily="34" charset="0"/>
                    <a:cs typeface="Arial" panose="020B0604020202020204" pitchFamily="34" charset="0"/>
                  </a:rPr>
                  <a:t> </a:t>
                </a:r>
                <a:r>
                  <a:rPr lang="en-US"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sz="2800" b="1" i="1" cap="none">
                            <a:solidFill>
                              <a:srgbClr val="002060"/>
                            </a:solidFill>
                            <a:effectLst/>
                            <a:latin typeface="Cambria Math" panose="02040503050406030204" pitchFamily="18" charset="0"/>
                            <a:cs typeface="Arial" panose="020B0604020202020204" pitchFamily="34" charset="0"/>
                          </a:rPr>
                        </m:ctrlPr>
                      </m:fPr>
                      <m:num>
                        <m:r>
                          <a:rPr lang="el-GR" sz="2800" b="1" i="1" cap="none">
                            <a:solidFill>
                              <a:srgbClr val="002060"/>
                            </a:solidFill>
                            <a:effectLst/>
                            <a:latin typeface="Cambria Math" panose="02040503050406030204" pitchFamily="18" charset="0"/>
                            <a:cs typeface="Arial" panose="020B0604020202020204" pitchFamily="34" charset="0"/>
                          </a:rPr>
                          <m:t>𝜹</m:t>
                        </m:r>
                        <m:r>
                          <a:rPr lang="en-US" sz="2800" b="1" i="1" cap="none">
                            <a:solidFill>
                              <a:srgbClr val="002060"/>
                            </a:solidFill>
                            <a:effectLst/>
                            <a:latin typeface="Cambria Math" panose="02040503050406030204" pitchFamily="18" charset="0"/>
                            <a:cs typeface="Arial" panose="020B0604020202020204" pitchFamily="34" charset="0"/>
                          </a:rPr>
                          <m:t>𝑸</m:t>
                        </m:r>
                      </m:num>
                      <m:den>
                        <m:r>
                          <m:rPr>
                            <m:nor/>
                          </m:rPr>
                          <a:rPr lang="en-US" sz="2800" b="1" i="1" cap="none" dirty="0">
                            <a:solidFill>
                              <a:srgbClr val="002060"/>
                            </a:solidFill>
                            <a:effectLst/>
                            <a:latin typeface="Arial" panose="020B0604020202020204" pitchFamily="34" charset="0"/>
                            <a:cs typeface="Arial" panose="020B0604020202020204" pitchFamily="34" charset="0"/>
                          </a:rPr>
                          <m:t>T</m:t>
                        </m:r>
                      </m:den>
                    </m:f>
                  </m:oMath>
                </a14:m>
                <a:endParaRPr lang="en-US" dirty="0" smtClean="0"/>
              </a:p>
              <a:p>
                <a:pPr marL="0" indent="0" algn="just">
                  <a:buNone/>
                </a:pPr>
                <a:r>
                  <a:rPr lang="en-US" cap="none" dirty="0" smtClean="0">
                    <a:solidFill>
                      <a:srgbClr val="002060"/>
                    </a:solidFill>
                    <a:effectLst/>
                    <a:latin typeface="Arial" panose="020B0604020202020204" pitchFamily="34" charset="0"/>
                    <a:cs typeface="Arial" panose="020B0604020202020204" pitchFamily="34" charset="0"/>
                  </a:rPr>
                  <a:t>Hence, heat has the same dimension as the product of entropy and absolute temperature. The gravitational potential energy of a body is proportional to the product of its mass and height above some zero level, likewise we may take temperature analogous to height and entropy as analogous to mass  or inertia. </a:t>
                </a:r>
                <a:r>
                  <a:rPr lang="en-US" i="1" cap="none" dirty="0" smtClean="0">
                    <a:solidFill>
                      <a:srgbClr val="002060"/>
                    </a:solidFill>
                    <a:effectLst/>
                    <a:latin typeface="Arial" panose="020B0604020202020204" pitchFamily="34" charset="0"/>
                    <a:cs typeface="Arial" panose="020B0604020202020204" pitchFamily="34" charset="0"/>
                  </a:rPr>
                  <a:t>Thus we may take entropy as thermal inertia </a:t>
                </a:r>
                <a:r>
                  <a:rPr lang="en-US" cap="none" dirty="0" smtClean="0">
                    <a:solidFill>
                      <a:srgbClr val="002060"/>
                    </a:solidFill>
                    <a:effectLst/>
                    <a:latin typeface="Arial" panose="020B0604020202020204" pitchFamily="34" charset="0"/>
                    <a:cs typeface="Arial" panose="020B0604020202020204" pitchFamily="34" charset="0"/>
                  </a:rPr>
                  <a:t>.</a:t>
                </a:r>
              </a:p>
              <a:p>
                <a:pPr marL="0" indent="0" algn="just">
                  <a:buNone/>
                </a:pPr>
                <a:r>
                  <a:rPr lang="en-US" cap="none" dirty="0" smtClean="0">
                    <a:solidFill>
                      <a:srgbClr val="002060"/>
                    </a:solidFill>
                    <a:effectLst/>
                    <a:latin typeface="Arial" panose="020B0604020202020204" pitchFamily="34" charset="0"/>
                    <a:cs typeface="Arial" panose="020B0604020202020204" pitchFamily="34" charset="0"/>
                  </a:rPr>
                  <a:t>Unit of entropy is Joule/K.</a:t>
                </a:r>
                <a:endParaRPr lang="en-US"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196947" y="253218"/>
                <a:ext cx="11844997" cy="6443004"/>
              </a:xfrm>
              <a:blipFill rotWithShape="0">
                <a:blip r:embed="rId4"/>
                <a:stretch>
                  <a:fillRect l="-515" t="-95" r="-566"/>
                </a:stretch>
              </a:blipFill>
            </p:spPr>
            <p:txBody>
              <a:bodyPr/>
              <a:lstStyle/>
              <a:p>
                <a:r>
                  <a:rPr lang="en-US">
                    <a:noFill/>
                  </a:rPr>
                  <a:t> </a:t>
                </a:r>
              </a:p>
            </p:txBody>
          </p:sp>
        </mc:Fallback>
      </mc:AlternateContent>
    </p:spTree>
    <p:extLst>
      <p:ext uri="{BB962C8B-B14F-4D97-AF65-F5344CB8AC3E}">
        <p14:creationId xmlns:p14="http://schemas.microsoft.com/office/powerpoint/2010/main" val="298526110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9705" y="260708"/>
            <a:ext cx="7660382" cy="348892"/>
          </a:xfrm>
        </p:spPr>
        <p:txBody>
          <a:bodyPr>
            <a:noAutofit/>
          </a:bodyPr>
          <a:lstStyle/>
          <a:p>
            <a:pPr marL="571500" indent="-571500" algn="l">
              <a:buClr>
                <a:srgbClr val="002060"/>
              </a:buClr>
              <a:buFont typeface="Wingdings" panose="05000000000000000000" pitchFamily="2" charset="2"/>
              <a:buChar char="v"/>
            </a:pPr>
            <a:r>
              <a:rPr lang="en-US" sz="2400" b="1" u="sng" dirty="0" smtClean="0">
                <a:solidFill>
                  <a:srgbClr val="002060"/>
                </a:solidFill>
                <a:latin typeface="Arial" panose="020B0604020202020204" pitchFamily="34" charset="0"/>
                <a:cs typeface="Arial" panose="020B0604020202020204" pitchFamily="34" charset="0"/>
              </a:rPr>
              <a:t>Change in entropy in reversible cycle:</a:t>
            </a:r>
            <a:endParaRPr lang="en-US" sz="2400" b="1" u="sng" dirty="0">
              <a:solidFill>
                <a:srgbClr val="002060"/>
              </a:solidFill>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quarter" idx="13"/>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8988244" y="260708"/>
            <a:ext cx="3133352" cy="3224614"/>
          </a:xfrm>
          <a:prstGeom prst="rect">
            <a:avLst/>
          </a:prstGeom>
          <a:ln>
            <a:noFill/>
          </a:ln>
          <a:effectLst>
            <a:outerShdw blurRad="292100" dist="139700" dir="2700000" algn="tl" rotWithShape="0">
              <a:srgbClr val="333333">
                <a:alpha val="65000"/>
              </a:srgbClr>
            </a:outerShdw>
          </a:effectLst>
        </p:spPr>
      </p:pic>
      <mc:AlternateContent xmlns:mc="http://schemas.openxmlformats.org/markup-compatibility/2006" xmlns:a14="http://schemas.microsoft.com/office/drawing/2010/main">
        <mc:Choice Requires="a14">
          <p:sp>
            <p:nvSpPr>
              <p:cNvPr id="5" name="TextBox 4"/>
              <p:cNvSpPr txBox="1"/>
              <p:nvPr/>
            </p:nvSpPr>
            <p:spPr>
              <a:xfrm>
                <a:off x="489705" y="899935"/>
                <a:ext cx="8259999" cy="5770811"/>
              </a:xfrm>
              <a:prstGeom prst="rect">
                <a:avLst/>
              </a:prstGeom>
              <a:noFill/>
            </p:spPr>
            <p:txBody>
              <a:bodyPr wrap="square" rtlCol="0">
                <a:spAutoFit/>
              </a:bodyPr>
              <a:lstStyle/>
              <a:p>
                <a:pPr>
                  <a:lnSpc>
                    <a:spcPct val="150000"/>
                  </a:lnSpc>
                </a:pPr>
                <a:r>
                  <a:rPr lang="en-US" sz="2000" dirty="0" smtClean="0">
                    <a:solidFill>
                      <a:srgbClr val="002060"/>
                    </a:solidFill>
                    <a:latin typeface="Arial" panose="020B0604020202020204" pitchFamily="34" charset="0"/>
                    <a:cs typeface="Arial" panose="020B0604020202020204" pitchFamily="34" charset="0"/>
                  </a:rPr>
                  <a:t>Consider a Carnot’s Reversible cycle ABCD.</a:t>
                </a:r>
              </a:p>
              <a:p>
                <a:pPr marL="514350" indent="-514350">
                  <a:lnSpc>
                    <a:spcPct val="150000"/>
                  </a:lnSpc>
                  <a:buAutoNum type="romanLcParenR"/>
                </a:pPr>
                <a:r>
                  <a:rPr lang="en-US" sz="2000" b="1" dirty="0" smtClean="0">
                    <a:solidFill>
                      <a:srgbClr val="002060"/>
                    </a:solidFill>
                    <a:latin typeface="Arial" panose="020B0604020202020204" pitchFamily="34" charset="0"/>
                    <a:cs typeface="Arial" panose="020B0604020202020204" pitchFamily="34" charset="0"/>
                  </a:rPr>
                  <a:t>Isothermal Expansion:</a:t>
                </a:r>
              </a:p>
              <a:p>
                <a:pPr>
                  <a:lnSpc>
                    <a:spcPct val="150000"/>
                  </a:lnSpc>
                </a:pPr>
                <a:r>
                  <a:rPr lang="en-US" sz="2000" b="1" dirty="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Let Q</a:t>
                </a:r>
                <a:r>
                  <a:rPr lang="en-US" sz="2000" baseline="-25000" dirty="0" smtClean="0">
                    <a:solidFill>
                      <a:srgbClr val="002060"/>
                    </a:solidFill>
                    <a:latin typeface="Arial" panose="020B0604020202020204" pitchFamily="34" charset="0"/>
                    <a:cs typeface="Arial" panose="020B0604020202020204" pitchFamily="34" charset="0"/>
                  </a:rPr>
                  <a:t>1</a:t>
                </a:r>
                <a:r>
                  <a:rPr lang="en-US" sz="2000" dirty="0" smtClean="0">
                    <a:solidFill>
                      <a:srgbClr val="002060"/>
                    </a:solidFill>
                    <a:latin typeface="Arial" panose="020B0604020202020204" pitchFamily="34" charset="0"/>
                    <a:cs typeface="Arial" panose="020B0604020202020204" pitchFamily="34" charset="0"/>
                  </a:rPr>
                  <a:t> be the heat absorbed at constant temp. T</a:t>
                </a:r>
                <a:r>
                  <a:rPr lang="en-US" sz="2000" baseline="-25000" dirty="0" smtClean="0">
                    <a:solidFill>
                      <a:srgbClr val="002060"/>
                    </a:solidFill>
                    <a:latin typeface="Arial" panose="020B0604020202020204" pitchFamily="34" charset="0"/>
                    <a:cs typeface="Arial" panose="020B0604020202020204" pitchFamily="34" charset="0"/>
                  </a:rPr>
                  <a:t>1</a:t>
                </a:r>
                <a:r>
                  <a:rPr lang="en-US" sz="2000" dirty="0" smtClean="0">
                    <a:solidFill>
                      <a:srgbClr val="002060"/>
                    </a:solidFill>
                    <a:latin typeface="Arial" panose="020B0604020202020204" pitchFamily="34" charset="0"/>
                    <a:cs typeface="Arial" panose="020B0604020202020204" pitchFamily="34" charset="0"/>
                  </a:rPr>
                  <a:t>. The increase in entropy of the working substance is given by,</a:t>
                </a:r>
              </a:p>
              <a:p>
                <a:pPr>
                  <a:lnSpc>
                    <a:spcPct val="150000"/>
                  </a:lnSpc>
                </a:pPr>
                <a:r>
                  <a:rPr lang="en-US" sz="2000" b="1" dirty="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nary>
                      <m:naryPr>
                        <m:limLoc m:val="undOvr"/>
                        <m:ctrlPr>
                          <a:rPr lang="en-US" sz="2400" b="1" i="1" smtClean="0">
                            <a:solidFill>
                              <a:srgbClr val="002060"/>
                            </a:solidFill>
                            <a:latin typeface="Cambria Math" panose="02040503050406030204" pitchFamily="18" charset="0"/>
                            <a:cs typeface="Arial" panose="020B0604020202020204" pitchFamily="34" charset="0"/>
                          </a:rPr>
                        </m:ctrlPr>
                      </m:naryPr>
                      <m:sub>
                        <m:r>
                          <m:rPr>
                            <m:brk m:alnAt="24"/>
                          </m:rPr>
                          <a:rPr lang="en-US" sz="2400" b="1" i="1" smtClean="0">
                            <a:solidFill>
                              <a:srgbClr val="002060"/>
                            </a:solidFill>
                            <a:latin typeface="Cambria Math" panose="02040503050406030204" pitchFamily="18" charset="0"/>
                            <a:cs typeface="Arial" panose="020B0604020202020204" pitchFamily="34" charset="0"/>
                          </a:rPr>
                          <m:t>𝑨</m:t>
                        </m:r>
                      </m:sub>
                      <m:sup>
                        <m:r>
                          <a:rPr lang="en-US" sz="2400" b="1" i="1" smtClean="0">
                            <a:solidFill>
                              <a:srgbClr val="002060"/>
                            </a:solidFill>
                            <a:latin typeface="Cambria Math" panose="02040503050406030204" pitchFamily="18" charset="0"/>
                            <a:cs typeface="Arial" panose="020B0604020202020204" pitchFamily="34" charset="0"/>
                          </a:rPr>
                          <m:t>𝑩</m:t>
                        </m:r>
                      </m:sup>
                      <m:e>
                        <m:r>
                          <a:rPr lang="en-US" sz="2400" b="1" i="1" smtClean="0">
                            <a:solidFill>
                              <a:srgbClr val="002060"/>
                            </a:solidFill>
                            <a:latin typeface="Cambria Math" panose="02040503050406030204" pitchFamily="18" charset="0"/>
                            <a:cs typeface="Arial" panose="020B0604020202020204" pitchFamily="34" charset="0"/>
                          </a:rPr>
                          <m:t>𝒅𝑺</m:t>
                        </m:r>
                      </m:e>
                    </m:nary>
                  </m:oMath>
                </a14:m>
                <a:r>
                  <a:rPr lang="en-US" sz="2000" b="1" dirty="0" smtClean="0">
                    <a:solidFill>
                      <a:srgbClr val="002060"/>
                    </a:solidFill>
                    <a:latin typeface="Arial" panose="020B0604020202020204" pitchFamily="34" charset="0"/>
                    <a:cs typeface="Arial" panose="020B0604020202020204" pitchFamily="34" charset="0"/>
                  </a:rPr>
                  <a:t> =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baseline="-25000" dirty="0">
                            <a:solidFill>
                              <a:srgbClr val="002060"/>
                            </a:solidFill>
                            <a:latin typeface="Arial" panose="020B0604020202020204" pitchFamily="34" charset="0"/>
                            <a:cs typeface="Arial" panose="020B0604020202020204" pitchFamily="34" charset="0"/>
                          </a:rPr>
                          <m:t>1</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baseline="-25000" dirty="0">
                            <a:solidFill>
                              <a:srgbClr val="002060"/>
                            </a:solidFill>
                            <a:latin typeface="Arial" panose="020B0604020202020204" pitchFamily="34" charset="0"/>
                            <a:cs typeface="Arial" panose="020B0604020202020204" pitchFamily="34" charset="0"/>
                          </a:rPr>
                          <m:t>1</m:t>
                        </m:r>
                      </m:den>
                    </m:f>
                  </m:oMath>
                </a14:m>
                <a:endParaRPr lang="en-US" sz="2000" b="1" dirty="0" smtClean="0">
                  <a:solidFill>
                    <a:srgbClr val="002060"/>
                  </a:solidFill>
                  <a:latin typeface="Arial" panose="020B0604020202020204" pitchFamily="34" charset="0"/>
                  <a:cs typeface="Arial" panose="020B0604020202020204" pitchFamily="34" charset="0"/>
                </a:endParaRPr>
              </a:p>
              <a:p>
                <a:pPr>
                  <a:lnSpc>
                    <a:spcPct val="150000"/>
                  </a:lnSpc>
                </a:pPr>
                <a:r>
                  <a:rPr lang="en-US" sz="2000" b="1" dirty="0" smtClean="0">
                    <a:solidFill>
                      <a:srgbClr val="002060"/>
                    </a:solidFill>
                    <a:latin typeface="Arial" panose="020B0604020202020204" pitchFamily="34" charset="0"/>
                    <a:cs typeface="Arial" panose="020B0604020202020204" pitchFamily="34" charset="0"/>
                  </a:rPr>
                  <a:t>ii) Adiabatic Expansion:</a:t>
                </a:r>
              </a:p>
              <a:p>
                <a:pPr>
                  <a:lnSpc>
                    <a:spcPct val="150000"/>
                  </a:lnSpc>
                </a:pPr>
                <a:r>
                  <a:rPr lang="en-US" sz="2000" b="1" dirty="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T</a:t>
                </a:r>
                <a:r>
                  <a:rPr lang="en-US" sz="2000" dirty="0" smtClean="0">
                    <a:solidFill>
                      <a:srgbClr val="002060"/>
                    </a:solidFill>
                    <a:latin typeface="Arial" panose="020B0604020202020204" pitchFamily="34" charset="0"/>
                    <a:cs typeface="Arial" panose="020B0604020202020204" pitchFamily="34" charset="0"/>
                  </a:rPr>
                  <a:t>here is no change in entropy of the working substance, because heat is neither allowed to enter nor leave the system, but temp. of the system falls from T</a:t>
                </a:r>
                <a:r>
                  <a:rPr lang="en-US" sz="2000" baseline="-25000" dirty="0" smtClean="0">
                    <a:solidFill>
                      <a:srgbClr val="002060"/>
                    </a:solidFill>
                    <a:latin typeface="Arial" panose="020B0604020202020204" pitchFamily="34" charset="0"/>
                    <a:cs typeface="Arial" panose="020B0604020202020204" pitchFamily="34" charset="0"/>
                  </a:rPr>
                  <a:t>1</a:t>
                </a:r>
                <a:r>
                  <a:rPr lang="en-US" sz="2000" dirty="0" smtClean="0">
                    <a:solidFill>
                      <a:srgbClr val="002060"/>
                    </a:solidFill>
                    <a:latin typeface="Arial" panose="020B0604020202020204" pitchFamily="34" charset="0"/>
                    <a:cs typeface="Arial" panose="020B0604020202020204" pitchFamily="34" charset="0"/>
                  </a:rPr>
                  <a:t> to T</a:t>
                </a:r>
                <a:r>
                  <a:rPr lang="en-US" sz="2000" baseline="-25000" dirty="0" smtClean="0">
                    <a:solidFill>
                      <a:srgbClr val="002060"/>
                    </a:solidFill>
                    <a:latin typeface="Arial" panose="020B0604020202020204" pitchFamily="34" charset="0"/>
                    <a:cs typeface="Arial" panose="020B0604020202020204" pitchFamily="34" charset="0"/>
                  </a:rPr>
                  <a:t>2</a:t>
                </a:r>
                <a:r>
                  <a:rPr lang="en-US" sz="2000" dirty="0" smtClean="0">
                    <a:solidFill>
                      <a:srgbClr val="002060"/>
                    </a:solidFill>
                    <a:latin typeface="Arial" panose="020B0604020202020204" pitchFamily="34" charset="0"/>
                    <a:cs typeface="Arial" panose="020B0604020202020204" pitchFamily="34" charset="0"/>
                  </a:rPr>
                  <a:t> </a:t>
                </a:r>
              </a:p>
              <a:p>
                <a:pPr>
                  <a:lnSpc>
                    <a:spcPct val="150000"/>
                  </a:lnSpc>
                </a:pPr>
                <a:r>
                  <a:rPr lang="en-US" sz="2000" b="1"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nary>
                      <m:naryPr>
                        <m:limLoc m:val="undOvr"/>
                        <m:ctrlPr>
                          <a:rPr lang="en-US" sz="2400" b="1" i="1">
                            <a:solidFill>
                              <a:srgbClr val="002060"/>
                            </a:solidFill>
                            <a:latin typeface="Cambria Math" panose="02040503050406030204" pitchFamily="18" charset="0"/>
                            <a:cs typeface="Arial" panose="020B0604020202020204" pitchFamily="34" charset="0"/>
                          </a:rPr>
                        </m:ctrlPr>
                      </m:naryPr>
                      <m:sub>
                        <m:r>
                          <a:rPr lang="en-US" sz="2400" b="1" i="1" smtClean="0">
                            <a:solidFill>
                              <a:srgbClr val="002060"/>
                            </a:solidFill>
                            <a:latin typeface="Cambria Math" panose="02040503050406030204" pitchFamily="18" charset="0"/>
                            <a:cs typeface="Arial" panose="020B0604020202020204" pitchFamily="34" charset="0"/>
                          </a:rPr>
                          <m:t>𝑩</m:t>
                        </m:r>
                      </m:sub>
                      <m:sup>
                        <m:r>
                          <a:rPr lang="en-US" sz="2400" b="1" i="1" smtClean="0">
                            <a:solidFill>
                              <a:srgbClr val="002060"/>
                            </a:solidFill>
                            <a:latin typeface="Cambria Math" panose="02040503050406030204" pitchFamily="18" charset="0"/>
                            <a:cs typeface="Arial" panose="020B0604020202020204" pitchFamily="34" charset="0"/>
                          </a:rPr>
                          <m:t>𝑪</m:t>
                        </m:r>
                      </m:sup>
                      <m:e>
                        <m:r>
                          <a:rPr lang="en-US" sz="2400" b="1" i="1">
                            <a:solidFill>
                              <a:srgbClr val="002060"/>
                            </a:solidFill>
                            <a:latin typeface="Cambria Math" panose="02040503050406030204" pitchFamily="18" charset="0"/>
                            <a:cs typeface="Arial" panose="020B0604020202020204" pitchFamily="34" charset="0"/>
                          </a:rPr>
                          <m:t>𝒅𝑺</m:t>
                        </m:r>
                      </m:e>
                    </m:nary>
                  </m:oMath>
                </a14:m>
                <a:r>
                  <a:rPr lang="en-US" sz="2000" b="1" dirty="0" smtClean="0">
                    <a:solidFill>
                      <a:srgbClr val="002060"/>
                    </a:solidFill>
                    <a:latin typeface="Arial" panose="020B0604020202020204" pitchFamily="34" charset="0"/>
                    <a:cs typeface="Arial" panose="020B0604020202020204" pitchFamily="34" charset="0"/>
                  </a:rPr>
                  <a:t> = 0</a:t>
                </a:r>
              </a:p>
              <a:p>
                <a:pPr>
                  <a:lnSpc>
                    <a:spcPct val="150000"/>
                  </a:lnSpc>
                </a:pPr>
                <a:endParaRPr lang="en-US" sz="2000" b="1" dirty="0">
                  <a:solidFill>
                    <a:srgbClr val="002060"/>
                  </a:solidFill>
                  <a:latin typeface="Arial" panose="020B0604020202020204" pitchFamily="34" charset="0"/>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89705" y="899935"/>
                <a:ext cx="8259999" cy="5770811"/>
              </a:xfrm>
              <a:prstGeom prst="rect">
                <a:avLst/>
              </a:prstGeom>
              <a:blipFill rotWithShape="0">
                <a:blip r:embed="rId5"/>
                <a:stretch>
                  <a:fillRect l="-738" r="-1033"/>
                </a:stretch>
              </a:blipFill>
            </p:spPr>
            <p:txBody>
              <a:bodyPr/>
              <a:lstStyle/>
              <a:p>
                <a:r>
                  <a:rPr lang="en-US">
                    <a:noFill/>
                  </a:rPr>
                  <a:t> </a:t>
                </a:r>
              </a:p>
            </p:txBody>
          </p:sp>
        </mc:Fallback>
      </mc:AlternateContent>
    </p:spTree>
    <p:extLst>
      <p:ext uri="{BB962C8B-B14F-4D97-AF65-F5344CB8AC3E}">
        <p14:creationId xmlns:p14="http://schemas.microsoft.com/office/powerpoint/2010/main" val="24470229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Effect transition="in" filter="fade">
                                      <p:cBhvr>
                                        <p:cTn id="31" dur="1000"/>
                                        <p:tgtEl>
                                          <p:spTgt spid="5">
                                            <p:txEl>
                                              <p:pRg st="2" end="2"/>
                                            </p:txEl>
                                          </p:spTgt>
                                        </p:tgtEl>
                                      </p:cBhvr>
                                    </p:animEffect>
                                    <p:anim calcmode="lin" valueType="num">
                                      <p:cBhvr>
                                        <p:cTn id="3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Effect transition="in" filter="fade">
                                      <p:cBhvr>
                                        <p:cTn id="38" dur="1000"/>
                                        <p:tgtEl>
                                          <p:spTgt spid="5">
                                            <p:txEl>
                                              <p:pRg st="3" end="3"/>
                                            </p:txEl>
                                          </p:spTgt>
                                        </p:tgtEl>
                                      </p:cBhvr>
                                    </p:animEffect>
                                    <p:anim calcmode="lin" valueType="num">
                                      <p:cBhvr>
                                        <p:cTn id="3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1000"/>
                                        <p:tgtEl>
                                          <p:spTgt spid="5">
                                            <p:txEl>
                                              <p:pRg st="4" end="4"/>
                                            </p:txEl>
                                          </p:spTgt>
                                        </p:tgtEl>
                                      </p:cBhvr>
                                    </p:animEffect>
                                    <p:anim calcmode="lin" valueType="num">
                                      <p:cBhvr>
                                        <p:cTn id="4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5" end="5"/>
                                            </p:txEl>
                                          </p:spTgt>
                                        </p:tgtEl>
                                        <p:attrNameLst>
                                          <p:attrName>style.visibility</p:attrName>
                                        </p:attrNameLst>
                                      </p:cBhvr>
                                      <p:to>
                                        <p:strVal val="visible"/>
                                      </p:to>
                                    </p:set>
                                    <p:animEffect transition="in" filter="fade">
                                      <p:cBhvr>
                                        <p:cTn id="50" dur="1000"/>
                                        <p:tgtEl>
                                          <p:spTgt spid="5">
                                            <p:txEl>
                                              <p:pRg st="5" end="5"/>
                                            </p:txEl>
                                          </p:spTgt>
                                        </p:tgtEl>
                                      </p:cBhvr>
                                    </p:animEffect>
                                    <p:anim calcmode="lin" valueType="num">
                                      <p:cBhvr>
                                        <p:cTn id="5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5">
                                            <p:txEl>
                                              <p:pRg st="6" end="6"/>
                                            </p:txEl>
                                          </p:spTgt>
                                        </p:tgtEl>
                                        <p:attrNameLst>
                                          <p:attrName>style.visibility</p:attrName>
                                        </p:attrNameLst>
                                      </p:cBhvr>
                                      <p:to>
                                        <p:strVal val="visible"/>
                                      </p:to>
                                    </p:set>
                                    <p:animEffect transition="in" filter="fade">
                                      <p:cBhvr>
                                        <p:cTn id="57" dur="1000"/>
                                        <p:tgtEl>
                                          <p:spTgt spid="5">
                                            <p:txEl>
                                              <p:pRg st="6" end="6"/>
                                            </p:txEl>
                                          </p:spTgt>
                                        </p:tgtEl>
                                      </p:cBhvr>
                                    </p:animEffect>
                                    <p:anim calcmode="lin" valueType="num">
                                      <p:cBhvr>
                                        <p:cTn id="58"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337626" y="98474"/>
                <a:ext cx="11605846" cy="6759526"/>
              </a:xfrm>
            </p:spPr>
            <p:txBody>
              <a:bodyPr>
                <a:normAutofit fontScale="92500" lnSpcReduction="10000"/>
              </a:bodyPr>
              <a:lstStyle/>
              <a:p>
                <a:pPr algn="just"/>
                <a:r>
                  <a:rPr lang="en-US" b="1" cap="none" dirty="0" smtClean="0">
                    <a:solidFill>
                      <a:srgbClr val="002060"/>
                    </a:solidFill>
                    <a:effectLst/>
                    <a:latin typeface="Arial" panose="020B0604020202020204" pitchFamily="34" charset="0"/>
                    <a:cs typeface="Arial" panose="020B0604020202020204" pitchFamily="34" charset="0"/>
                  </a:rPr>
                  <a:t>Iii) Isothermal Compression:</a:t>
                </a:r>
              </a:p>
              <a:p>
                <a:pPr marL="914400" lvl="2" indent="0" algn="just">
                  <a:buNone/>
                </a:pPr>
                <a:r>
                  <a:rPr lang="en-US" cap="none" dirty="0" smtClean="0">
                    <a:solidFill>
                      <a:srgbClr val="002060"/>
                    </a:solidFill>
                    <a:effectLst/>
                    <a:latin typeface="Arial" panose="020B0604020202020204" pitchFamily="34" charset="0"/>
                    <a:cs typeface="Arial" panose="020B0604020202020204" pitchFamily="34" charset="0"/>
                  </a:rPr>
                  <a:t> </a:t>
                </a:r>
                <a:r>
                  <a:rPr lang="en-US" sz="2000" cap="none" dirty="0" smtClean="0">
                    <a:solidFill>
                      <a:srgbClr val="002060"/>
                    </a:solidFill>
                    <a:effectLst/>
                    <a:latin typeface="Arial" panose="020B0604020202020204" pitchFamily="34" charset="0"/>
                    <a:cs typeface="Arial" panose="020B0604020202020204" pitchFamily="34" charset="0"/>
                  </a:rPr>
                  <a:t>Substance rejects Q</a:t>
                </a:r>
                <a:r>
                  <a:rPr lang="en-US" sz="2000" cap="none" baseline="-25000" dirty="0" smtClean="0">
                    <a:solidFill>
                      <a:srgbClr val="002060"/>
                    </a:solidFill>
                    <a:effectLst/>
                    <a:latin typeface="Arial" panose="020B0604020202020204" pitchFamily="34" charset="0"/>
                    <a:cs typeface="Arial" panose="020B0604020202020204" pitchFamily="34" charset="0"/>
                  </a:rPr>
                  <a:t>2</a:t>
                </a:r>
                <a:r>
                  <a:rPr lang="en-US" sz="2000" cap="none" dirty="0" smtClean="0">
                    <a:solidFill>
                      <a:srgbClr val="002060"/>
                    </a:solidFill>
                    <a:effectLst/>
                    <a:latin typeface="Arial" panose="020B0604020202020204" pitchFamily="34" charset="0"/>
                    <a:cs typeface="Arial" panose="020B0604020202020204" pitchFamily="34" charset="0"/>
                  </a:rPr>
                  <a:t> heat to the sink at temp T</a:t>
                </a:r>
                <a:r>
                  <a:rPr lang="en-US" sz="2000" cap="none" baseline="-25000" dirty="0" smtClean="0">
                    <a:solidFill>
                      <a:srgbClr val="002060"/>
                    </a:solidFill>
                    <a:effectLst/>
                    <a:latin typeface="Arial" panose="020B0604020202020204" pitchFamily="34" charset="0"/>
                    <a:cs typeface="Arial" panose="020B0604020202020204" pitchFamily="34" charset="0"/>
                  </a:rPr>
                  <a:t>2</a:t>
                </a:r>
                <a:r>
                  <a:rPr lang="en-US" sz="2000" cap="none" dirty="0" smtClean="0">
                    <a:solidFill>
                      <a:srgbClr val="002060"/>
                    </a:solidFill>
                    <a:effectLst/>
                    <a:latin typeface="Arial" panose="020B0604020202020204" pitchFamily="34" charset="0"/>
                    <a:cs typeface="Arial" panose="020B0604020202020204" pitchFamily="34" charset="0"/>
                  </a:rPr>
                  <a:t>.  The entropy of the substance decreases.</a:t>
                </a:r>
              </a:p>
              <a:p>
                <a:pPr marL="914400" lvl="2" indent="0" algn="just">
                  <a:buNone/>
                </a:pPr>
                <a:r>
                  <a:rPr lang="en-US" sz="2000" b="1" dirty="0" smtClean="0">
                    <a:solidFill>
                      <a:srgbClr val="002060"/>
                    </a:solidFill>
                    <a:cs typeface="Arial" panose="020B0604020202020204" pitchFamily="34" charset="0"/>
                  </a:rPr>
                  <a:t>		</a:t>
                </a:r>
                <a14:m>
                  <m:oMath xmlns:m="http://schemas.openxmlformats.org/officeDocument/2006/math">
                    <m:nary>
                      <m:naryPr>
                        <m:limLoc m:val="undOvr"/>
                        <m:ctrlPr>
                          <a:rPr lang="en-US" sz="2400" b="1" i="1">
                            <a:solidFill>
                              <a:srgbClr val="002060"/>
                            </a:solidFill>
                            <a:latin typeface="Cambria Math" panose="02040503050406030204" pitchFamily="18" charset="0"/>
                            <a:cs typeface="Arial" panose="020B0604020202020204" pitchFamily="34" charset="0"/>
                          </a:rPr>
                        </m:ctrlPr>
                      </m:naryPr>
                      <m:sub>
                        <m:r>
                          <m:rPr>
                            <m:brk m:alnAt="24"/>
                          </m:rPr>
                          <a:rPr lang="en-US" sz="2400" b="1" i="1" smtClean="0">
                            <a:solidFill>
                              <a:srgbClr val="002060"/>
                            </a:solidFill>
                            <a:latin typeface="Cambria Math" panose="02040503050406030204" pitchFamily="18" charset="0"/>
                            <a:cs typeface="Arial" panose="020B0604020202020204" pitchFamily="34" charset="0"/>
                          </a:rPr>
                          <m:t>𝑪</m:t>
                        </m:r>
                      </m:sub>
                      <m:sup>
                        <m:r>
                          <a:rPr lang="en-US" sz="2400" b="1" i="1" smtClean="0">
                            <a:solidFill>
                              <a:srgbClr val="002060"/>
                            </a:solidFill>
                            <a:latin typeface="Cambria Math" panose="02040503050406030204" pitchFamily="18" charset="0"/>
                            <a:cs typeface="Arial" panose="020B0604020202020204" pitchFamily="34" charset="0"/>
                          </a:rPr>
                          <m:t>𝑫</m:t>
                        </m:r>
                      </m:sup>
                      <m:e>
                        <m:r>
                          <a:rPr lang="en-US" sz="2400" b="1" i="1">
                            <a:solidFill>
                              <a:srgbClr val="002060"/>
                            </a:solidFill>
                            <a:latin typeface="Cambria Math" panose="02040503050406030204" pitchFamily="18" charset="0"/>
                            <a:cs typeface="Arial" panose="020B0604020202020204" pitchFamily="34" charset="0"/>
                          </a:rPr>
                          <m:t>𝒅𝑺</m:t>
                        </m:r>
                      </m:e>
                    </m:nary>
                  </m:oMath>
                </a14:m>
                <a:r>
                  <a:rPr lang="en-US" sz="2000" b="1" dirty="0">
                    <a:solidFill>
                      <a:srgbClr val="002060"/>
                    </a:solidFill>
                    <a:latin typeface="Arial" panose="020B0604020202020204" pitchFamily="34" charset="0"/>
                    <a:cs typeface="Arial" panose="020B0604020202020204" pitchFamily="34" charset="0"/>
                  </a:rPr>
                  <a:t> </a:t>
                </a:r>
                <a:r>
                  <a:rPr lang="en-US" sz="2000" b="1" dirty="0" smtClean="0">
                    <a:solidFill>
                      <a:srgbClr val="002060"/>
                    </a:solidFill>
                    <a:latin typeface="Arial" panose="020B0604020202020204" pitchFamily="34" charset="0"/>
                    <a:cs typeface="Arial" panose="020B0604020202020204" pitchFamily="34" charset="0"/>
                  </a:rPr>
                  <a:t>= - </a:t>
                </a:r>
                <a14:m>
                  <m:oMath xmlns:m="http://schemas.openxmlformats.org/officeDocument/2006/math">
                    <m:f>
                      <m:fPr>
                        <m:ctrlPr>
                          <a:rPr lang="en-US" sz="2000" b="1" i="1">
                            <a:solidFill>
                              <a:srgbClr val="002060"/>
                            </a:solidFill>
                            <a:latin typeface="Cambria Math" panose="02040503050406030204" pitchFamily="18" charset="0"/>
                            <a:cs typeface="Arial" panose="020B0604020202020204" pitchFamily="34" charset="0"/>
                          </a:rPr>
                        </m:ctrlPr>
                      </m:fPr>
                      <m:num>
                        <m:r>
                          <m:rPr>
                            <m:nor/>
                          </m:rPr>
                          <a:rPr lang="en-US" sz="2000" b="1" dirty="0">
                            <a:solidFill>
                              <a:srgbClr val="002060"/>
                            </a:solidFill>
                            <a:latin typeface="Arial" panose="020B0604020202020204" pitchFamily="34" charset="0"/>
                            <a:cs typeface="Arial" panose="020B0604020202020204" pitchFamily="34" charset="0"/>
                          </a:rPr>
                          <m:t>Q</m:t>
                        </m:r>
                        <m:r>
                          <m:rPr>
                            <m:nor/>
                          </m:rPr>
                          <a:rPr lang="en-US" sz="2000" b="1" i="0" baseline="-25000" dirty="0" smtClean="0">
                            <a:solidFill>
                              <a:srgbClr val="002060"/>
                            </a:solidFill>
                            <a:latin typeface="Arial" panose="020B0604020202020204" pitchFamily="34" charset="0"/>
                            <a:cs typeface="Arial" panose="020B0604020202020204" pitchFamily="34" charset="0"/>
                          </a:rPr>
                          <m:t>2</m:t>
                        </m:r>
                        <m:r>
                          <m:rPr>
                            <m:nor/>
                          </m:rPr>
                          <a:rPr lang="en-US" sz="2000" b="1" dirty="0">
                            <a:solidFill>
                              <a:srgbClr val="002060"/>
                            </a:solidFill>
                            <a:latin typeface="Arial" panose="020B0604020202020204" pitchFamily="34" charset="0"/>
                            <a:cs typeface="Arial" panose="020B0604020202020204" pitchFamily="34" charset="0"/>
                          </a:rPr>
                          <m:t> </m:t>
                        </m:r>
                      </m:num>
                      <m:den>
                        <m:r>
                          <m:rPr>
                            <m:nor/>
                          </m:rPr>
                          <a:rPr lang="en-US" sz="2000" b="1" dirty="0">
                            <a:solidFill>
                              <a:srgbClr val="002060"/>
                            </a:solidFill>
                            <a:latin typeface="Arial" panose="020B0604020202020204" pitchFamily="34" charset="0"/>
                            <a:cs typeface="Arial" panose="020B0604020202020204" pitchFamily="34" charset="0"/>
                          </a:rPr>
                          <m:t>T</m:t>
                        </m:r>
                        <m:r>
                          <m:rPr>
                            <m:nor/>
                          </m:rPr>
                          <a:rPr lang="en-US" sz="2000" b="1" i="0" baseline="-25000" dirty="0" smtClean="0">
                            <a:solidFill>
                              <a:srgbClr val="002060"/>
                            </a:solidFill>
                            <a:latin typeface="Arial" panose="020B0604020202020204" pitchFamily="34" charset="0"/>
                            <a:cs typeface="Arial" panose="020B0604020202020204" pitchFamily="34" charset="0"/>
                          </a:rPr>
                          <m:t>2</m:t>
                        </m:r>
                      </m:den>
                    </m:f>
                  </m:oMath>
                </a14:m>
                <a:endParaRPr lang="en-US" sz="2000" b="1" baseline="-25000" dirty="0" smtClean="0">
                  <a:solidFill>
                    <a:srgbClr val="002060"/>
                  </a:solidFill>
                  <a:latin typeface="Arial" panose="020B0604020202020204" pitchFamily="34" charset="0"/>
                  <a:cs typeface="Arial" panose="020B0604020202020204" pitchFamily="34" charset="0"/>
                </a:endParaRPr>
              </a:p>
              <a:p>
                <a:pPr marL="0" indent="0" algn="just">
                  <a:buNone/>
                </a:pPr>
                <a:r>
                  <a:rPr lang="en-US" b="1" cap="none" dirty="0" smtClean="0">
                    <a:solidFill>
                      <a:srgbClr val="002060"/>
                    </a:solidFill>
                    <a:effectLst/>
                    <a:latin typeface="Arial" panose="020B0604020202020204" pitchFamily="34" charset="0"/>
                    <a:cs typeface="Arial" panose="020B0604020202020204" pitchFamily="34" charset="0"/>
                  </a:rPr>
                  <a:t>  iv) Adiabatic Compression:</a:t>
                </a:r>
              </a:p>
              <a:p>
                <a:pPr marL="0" indent="0" algn="just">
                  <a:buNone/>
                </a:pPr>
                <a:r>
                  <a:rPr lang="en-US" b="1" cap="none" dirty="0" smtClean="0">
                    <a:solidFill>
                      <a:srgbClr val="002060"/>
                    </a:solidFill>
                    <a:effectLst/>
                    <a:latin typeface="Arial" panose="020B0604020202020204" pitchFamily="34" charset="0"/>
                    <a:cs typeface="Arial" panose="020B0604020202020204" pitchFamily="34" charset="0"/>
                  </a:rPr>
                  <a:t>	</a:t>
                </a:r>
                <a:r>
                  <a:rPr lang="en-US" cap="none" dirty="0">
                    <a:solidFill>
                      <a:srgbClr val="002060"/>
                    </a:solidFill>
                    <a:effectLst/>
                    <a:latin typeface="Arial" panose="020B0604020202020204" pitchFamily="34" charset="0"/>
                    <a:cs typeface="Arial" panose="020B0604020202020204" pitchFamily="34" charset="0"/>
                  </a:rPr>
                  <a:t>T</a:t>
                </a:r>
                <a:r>
                  <a:rPr lang="en-US" cap="none" dirty="0" smtClean="0">
                    <a:solidFill>
                      <a:srgbClr val="002060"/>
                    </a:solidFill>
                    <a:effectLst/>
                    <a:latin typeface="Arial" panose="020B0604020202020204" pitchFamily="34" charset="0"/>
                    <a:cs typeface="Arial" panose="020B0604020202020204" pitchFamily="34" charset="0"/>
                  </a:rPr>
                  <a:t>here is no change in entropy but temp changes from T</a:t>
                </a:r>
                <a:r>
                  <a:rPr lang="en-US" cap="none" baseline="-25000" dirty="0" smtClean="0">
                    <a:solidFill>
                      <a:srgbClr val="002060"/>
                    </a:solidFill>
                    <a:effectLst/>
                    <a:latin typeface="Arial" panose="020B0604020202020204" pitchFamily="34" charset="0"/>
                    <a:cs typeface="Arial" panose="020B0604020202020204" pitchFamily="34" charset="0"/>
                  </a:rPr>
                  <a:t>2 </a:t>
                </a:r>
                <a:r>
                  <a:rPr lang="en-US" cap="none" dirty="0" smtClean="0">
                    <a:solidFill>
                      <a:srgbClr val="002060"/>
                    </a:solidFill>
                    <a:effectLst/>
                    <a:latin typeface="Arial" panose="020B0604020202020204" pitchFamily="34" charset="0"/>
                    <a:cs typeface="Arial" panose="020B0604020202020204" pitchFamily="34" charset="0"/>
                  </a:rPr>
                  <a:t> to T</a:t>
                </a:r>
                <a:r>
                  <a:rPr lang="en-US" cap="none" baseline="-25000" dirty="0" smtClean="0">
                    <a:solidFill>
                      <a:srgbClr val="002060"/>
                    </a:solidFill>
                    <a:effectLst/>
                    <a:latin typeface="Arial" panose="020B0604020202020204" pitchFamily="34" charset="0"/>
                    <a:cs typeface="Arial" panose="020B0604020202020204" pitchFamily="34" charset="0"/>
                  </a:rPr>
                  <a:t>1</a:t>
                </a:r>
                <a:endParaRPr lang="en-US" cap="none" dirty="0" smtClean="0">
                  <a:solidFill>
                    <a:srgbClr val="002060"/>
                  </a:solidFill>
                  <a:effectLst/>
                  <a:latin typeface="Arial" panose="020B0604020202020204" pitchFamily="34" charset="0"/>
                  <a:cs typeface="Arial" panose="020B0604020202020204" pitchFamily="34" charset="0"/>
                </a:endParaRPr>
              </a:p>
              <a:p>
                <a:pPr marL="0" indent="0" algn="just">
                  <a:buNone/>
                </a:pPr>
                <a:r>
                  <a:rPr lang="en-US" b="1" cap="none" dirty="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nary>
                      <m:naryPr>
                        <m:limLoc m:val="undOvr"/>
                        <m:ctrlPr>
                          <a:rPr lang="en-US" sz="2400" b="1" i="1">
                            <a:solidFill>
                              <a:srgbClr val="002060"/>
                            </a:solidFill>
                            <a:latin typeface="Cambria Math" panose="02040503050406030204" pitchFamily="18" charset="0"/>
                            <a:cs typeface="Arial" panose="020B0604020202020204" pitchFamily="34" charset="0"/>
                          </a:rPr>
                        </m:ctrlPr>
                      </m:naryPr>
                      <m:sub>
                        <m:r>
                          <m:rPr>
                            <m:brk m:alnAt="24"/>
                          </m:rPr>
                          <a:rPr lang="en-US" sz="2400" b="1" i="1" smtClean="0">
                            <a:solidFill>
                              <a:srgbClr val="002060"/>
                            </a:solidFill>
                            <a:latin typeface="Cambria Math" panose="02040503050406030204" pitchFamily="18" charset="0"/>
                            <a:cs typeface="Arial" panose="020B0604020202020204" pitchFamily="34" charset="0"/>
                          </a:rPr>
                          <m:t>𝑫</m:t>
                        </m:r>
                      </m:sub>
                      <m:sup>
                        <m:r>
                          <a:rPr lang="en-US" sz="2400" b="1" i="1" smtClean="0">
                            <a:solidFill>
                              <a:srgbClr val="002060"/>
                            </a:solidFill>
                            <a:latin typeface="Cambria Math" panose="02040503050406030204" pitchFamily="18" charset="0"/>
                            <a:cs typeface="Arial" panose="020B0604020202020204" pitchFamily="34" charset="0"/>
                          </a:rPr>
                          <m:t>𝑨</m:t>
                        </m:r>
                      </m:sup>
                      <m:e>
                        <m:r>
                          <a:rPr lang="en-US" sz="2400" b="1" i="1">
                            <a:solidFill>
                              <a:srgbClr val="002060"/>
                            </a:solidFill>
                            <a:latin typeface="Cambria Math" panose="02040503050406030204" pitchFamily="18" charset="0"/>
                            <a:cs typeface="Arial" panose="020B0604020202020204" pitchFamily="34" charset="0"/>
                          </a:rPr>
                          <m:t>𝒅𝑺</m:t>
                        </m:r>
                      </m:e>
                    </m:nary>
                  </m:oMath>
                </a14:m>
                <a:r>
                  <a:rPr lang="en-US" b="1" cap="none" dirty="0" smtClean="0">
                    <a:solidFill>
                      <a:srgbClr val="002060"/>
                    </a:solidFill>
                    <a:effectLst/>
                    <a:latin typeface="Arial" panose="020B0604020202020204" pitchFamily="34" charset="0"/>
                    <a:cs typeface="Arial" panose="020B0604020202020204" pitchFamily="34" charset="0"/>
                  </a:rPr>
                  <a:t> = 0</a:t>
                </a:r>
              </a:p>
              <a:p>
                <a:pPr marL="0" indent="0" algn="just">
                  <a:buNone/>
                </a:pPr>
                <a:r>
                  <a:rPr lang="en-US" cap="none" dirty="0" smtClean="0">
                    <a:solidFill>
                      <a:srgbClr val="002060"/>
                    </a:solidFill>
                    <a:effectLst/>
                    <a:latin typeface="Arial" panose="020B0604020202020204" pitchFamily="34" charset="0"/>
                    <a:cs typeface="Arial" panose="020B0604020202020204" pitchFamily="34" charset="0"/>
                  </a:rPr>
                  <a:t>Thus the </a:t>
                </a:r>
                <a:r>
                  <a:rPr lang="en-US" sz="2000" cap="none" dirty="0" smtClean="0">
                    <a:solidFill>
                      <a:srgbClr val="002060"/>
                    </a:solidFill>
                    <a:effectLst/>
                    <a:latin typeface="Arial" panose="020B0604020202020204" pitchFamily="34" charset="0"/>
                    <a:cs typeface="Arial" panose="020B0604020202020204" pitchFamily="34" charset="0"/>
                  </a:rPr>
                  <a:t>net gain in entropy of the working substance in the </a:t>
                </a:r>
                <a:r>
                  <a:rPr lang="en-US" cap="none" dirty="0">
                    <a:solidFill>
                      <a:srgbClr val="002060"/>
                    </a:solidFill>
                    <a:effectLst/>
                    <a:latin typeface="Arial" panose="020B0604020202020204" pitchFamily="34" charset="0"/>
                    <a:cs typeface="Arial" panose="020B0604020202020204" pitchFamily="34" charset="0"/>
                  </a:rPr>
                  <a:t>whole </a:t>
                </a:r>
                <a:r>
                  <a:rPr lang="en-US" cap="none" dirty="0" smtClean="0">
                    <a:solidFill>
                      <a:srgbClr val="002060"/>
                    </a:solidFill>
                    <a:effectLst/>
                    <a:latin typeface="Arial" panose="020B0604020202020204" pitchFamily="34" charset="0"/>
                    <a:cs typeface="Arial" panose="020B0604020202020204" pitchFamily="34" charset="0"/>
                  </a:rPr>
                  <a:t>cycle is,</a:t>
                </a:r>
              </a:p>
              <a:p>
                <a:pPr marL="0" indent="0" algn="just">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i="0" baseline="-25000" dirty="0" smtClean="0">
                            <a:solidFill>
                              <a:srgbClr val="002060"/>
                            </a:solidFill>
                            <a:latin typeface="Arial" panose="020B0604020202020204" pitchFamily="34" charset="0"/>
                            <a:cs typeface="Arial" panose="020B0604020202020204" pitchFamily="34" charset="0"/>
                          </a:rPr>
                          <m:t>1</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i="0" baseline="-25000" dirty="0" smtClean="0">
                            <a:solidFill>
                              <a:srgbClr val="002060"/>
                            </a:solidFill>
                            <a:latin typeface="Arial" panose="020B0604020202020204" pitchFamily="34" charset="0"/>
                            <a:cs typeface="Arial" panose="020B0604020202020204" pitchFamily="34" charset="0"/>
                          </a:rPr>
                          <m:t>1</m:t>
                        </m:r>
                      </m:den>
                    </m:f>
                  </m:oMath>
                </a14:m>
                <a:r>
                  <a:rPr lang="en-US" cap="none" dirty="0" smtClean="0">
                    <a:solidFill>
                      <a:srgbClr val="002060"/>
                    </a:solidFill>
                    <a:effectLst/>
                    <a:latin typeface="Arial" panose="020B0604020202020204" pitchFamily="34" charset="0"/>
                    <a:cs typeface="Arial" panose="020B0604020202020204" pitchFamily="34" charset="0"/>
                  </a:rPr>
                  <a:t> -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baseline="-25000" dirty="0">
                            <a:solidFill>
                              <a:srgbClr val="002060"/>
                            </a:solidFill>
                            <a:latin typeface="Arial" panose="020B0604020202020204" pitchFamily="34" charset="0"/>
                            <a:cs typeface="Arial" panose="020B0604020202020204" pitchFamily="34" charset="0"/>
                          </a:rPr>
                          <m:t>2</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baseline="-25000" dirty="0">
                            <a:solidFill>
                              <a:srgbClr val="002060"/>
                            </a:solidFill>
                            <a:latin typeface="Arial" panose="020B0604020202020204" pitchFamily="34" charset="0"/>
                            <a:cs typeface="Arial" panose="020B0604020202020204" pitchFamily="34" charset="0"/>
                          </a:rPr>
                          <m:t>2</m:t>
                        </m:r>
                      </m:den>
                    </m:f>
                  </m:oMath>
                </a14:m>
                <a:r>
                  <a:rPr lang="en-US" cap="none" dirty="0" smtClean="0">
                    <a:solidFill>
                      <a:srgbClr val="002060"/>
                    </a:solidFill>
                    <a:effectLst/>
                    <a:latin typeface="Arial" panose="020B0604020202020204" pitchFamily="34" charset="0"/>
                    <a:cs typeface="Arial" panose="020B0604020202020204" pitchFamily="34" charset="0"/>
                  </a:rPr>
                  <a:t> </a:t>
                </a:r>
              </a:p>
              <a:p>
                <a:pPr marL="0" indent="0" algn="just">
                  <a:buNone/>
                </a:pPr>
                <a:r>
                  <a:rPr lang="en-US" cap="none" dirty="0" smtClean="0">
                    <a:solidFill>
                      <a:srgbClr val="002060"/>
                    </a:solidFill>
                    <a:effectLst/>
                    <a:latin typeface="Arial" panose="020B0604020202020204" pitchFamily="34" charset="0"/>
                    <a:cs typeface="Arial" panose="020B0604020202020204" pitchFamily="34" charset="0"/>
                  </a:rPr>
                  <a:t>But for a reversible Carnot’s Cycle</a:t>
                </a:r>
              </a:p>
              <a:p>
                <a:pPr marL="0" indent="0" algn="just">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baseline="-25000" dirty="0">
                            <a:solidFill>
                              <a:srgbClr val="002060"/>
                            </a:solidFill>
                            <a:latin typeface="Arial" panose="020B0604020202020204" pitchFamily="34" charset="0"/>
                            <a:cs typeface="Arial" panose="020B0604020202020204" pitchFamily="34" charset="0"/>
                          </a:rPr>
                          <m:t>1</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baseline="-25000" dirty="0">
                            <a:solidFill>
                              <a:srgbClr val="002060"/>
                            </a:solidFill>
                            <a:latin typeface="Arial" panose="020B0604020202020204" pitchFamily="34" charset="0"/>
                            <a:cs typeface="Arial" panose="020B0604020202020204" pitchFamily="34" charset="0"/>
                          </a:rPr>
                          <m:t>1</m:t>
                        </m:r>
                      </m:den>
                    </m:f>
                  </m:oMath>
                </a14:m>
                <a:r>
                  <a:rPr lang="en-US" cap="none" dirty="0" smtClean="0">
                    <a:solidFill>
                      <a:srgbClr val="002060"/>
                    </a:solidFill>
                    <a:effectLst/>
                    <a:latin typeface="Arial" panose="020B0604020202020204" pitchFamily="34" charset="0"/>
                    <a:cs typeface="Arial" panose="020B0604020202020204" pitchFamily="34" charset="0"/>
                  </a:rPr>
                  <a:t> =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baseline="-25000" dirty="0">
                            <a:solidFill>
                              <a:srgbClr val="002060"/>
                            </a:solidFill>
                            <a:latin typeface="Arial" panose="020B0604020202020204" pitchFamily="34" charset="0"/>
                            <a:cs typeface="Arial" panose="020B0604020202020204" pitchFamily="34" charset="0"/>
                          </a:rPr>
                          <m:t>2</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baseline="-25000" dirty="0">
                            <a:solidFill>
                              <a:srgbClr val="002060"/>
                            </a:solidFill>
                            <a:latin typeface="Arial" panose="020B0604020202020204" pitchFamily="34" charset="0"/>
                            <a:cs typeface="Arial" panose="020B0604020202020204" pitchFamily="34" charset="0"/>
                          </a:rPr>
                          <m:t>2</m:t>
                        </m:r>
                      </m:den>
                    </m:f>
                  </m:oMath>
                </a14:m>
                <a:r>
                  <a:rPr lang="en-US" cap="none" dirty="0">
                    <a:solidFill>
                      <a:srgbClr val="002060"/>
                    </a:solidFill>
                    <a:effectLst/>
                    <a:latin typeface="Arial" panose="020B0604020202020204" pitchFamily="34" charset="0"/>
                    <a:cs typeface="Arial" panose="020B0604020202020204" pitchFamily="34" charset="0"/>
                  </a:rPr>
                  <a:t> </a:t>
                </a:r>
                <a:endParaRPr lang="en-US" cap="none" dirty="0" smtClean="0">
                  <a:solidFill>
                    <a:srgbClr val="002060"/>
                  </a:solidFill>
                  <a:effectLst/>
                  <a:latin typeface="Arial" panose="020B0604020202020204" pitchFamily="34" charset="0"/>
                  <a:cs typeface="Arial" panose="020B0604020202020204" pitchFamily="34" charset="0"/>
                </a:endParaRPr>
              </a:p>
              <a:p>
                <a:pPr marL="0" indent="0" algn="just">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Hence,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baseline="-25000" dirty="0">
                            <a:solidFill>
                              <a:srgbClr val="002060"/>
                            </a:solidFill>
                            <a:latin typeface="Arial" panose="020B0604020202020204" pitchFamily="34" charset="0"/>
                            <a:cs typeface="Arial" panose="020B0604020202020204" pitchFamily="34" charset="0"/>
                          </a:rPr>
                          <m:t>1</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baseline="-25000" dirty="0">
                            <a:solidFill>
                              <a:srgbClr val="002060"/>
                            </a:solidFill>
                            <a:latin typeface="Arial" panose="020B0604020202020204" pitchFamily="34" charset="0"/>
                            <a:cs typeface="Arial" panose="020B0604020202020204" pitchFamily="34" charset="0"/>
                          </a:rPr>
                          <m:t>1</m:t>
                        </m:r>
                      </m:den>
                    </m:f>
                  </m:oMath>
                </a14:m>
                <a:r>
                  <a:rPr lang="en-US" cap="none" dirty="0">
                    <a:solidFill>
                      <a:srgbClr val="002060"/>
                    </a:solidFill>
                    <a:effectLst/>
                    <a:latin typeface="Arial" panose="020B0604020202020204" pitchFamily="34" charset="0"/>
                    <a:cs typeface="Arial" panose="020B0604020202020204" pitchFamily="34" charset="0"/>
                  </a:rPr>
                  <a:t> - </a:t>
                </a:r>
                <a14:m>
                  <m:oMath xmlns:m="http://schemas.openxmlformats.org/officeDocument/2006/math">
                    <m:f>
                      <m:fPr>
                        <m:ctrlPr>
                          <a:rPr lang="en-US" b="1" i="1">
                            <a:solidFill>
                              <a:srgbClr val="002060"/>
                            </a:solidFill>
                            <a:latin typeface="Cambria Math" panose="02040503050406030204" pitchFamily="18" charset="0"/>
                            <a:cs typeface="Arial" panose="020B0604020202020204" pitchFamily="34" charset="0"/>
                          </a:rPr>
                        </m:ctrlPr>
                      </m:fPr>
                      <m:num>
                        <m:r>
                          <m:rPr>
                            <m:nor/>
                          </m:rPr>
                          <a:rPr lang="en-US" b="1" dirty="0">
                            <a:solidFill>
                              <a:srgbClr val="002060"/>
                            </a:solidFill>
                            <a:latin typeface="Arial" panose="020B0604020202020204" pitchFamily="34" charset="0"/>
                            <a:cs typeface="Arial" panose="020B0604020202020204" pitchFamily="34" charset="0"/>
                          </a:rPr>
                          <m:t>Q</m:t>
                        </m:r>
                        <m:r>
                          <m:rPr>
                            <m:nor/>
                          </m:rPr>
                          <a:rPr lang="en-US" b="1" baseline="-25000" dirty="0">
                            <a:solidFill>
                              <a:srgbClr val="002060"/>
                            </a:solidFill>
                            <a:latin typeface="Arial" panose="020B0604020202020204" pitchFamily="34" charset="0"/>
                            <a:cs typeface="Arial" panose="020B0604020202020204" pitchFamily="34" charset="0"/>
                          </a:rPr>
                          <m:t>2</m:t>
                        </m:r>
                        <m:r>
                          <m:rPr>
                            <m:nor/>
                          </m:rPr>
                          <a:rPr lang="en-US" b="1" dirty="0">
                            <a:solidFill>
                              <a:srgbClr val="002060"/>
                            </a:solidFill>
                            <a:latin typeface="Arial" panose="020B0604020202020204" pitchFamily="34" charset="0"/>
                            <a:cs typeface="Arial" panose="020B0604020202020204" pitchFamily="34" charset="0"/>
                          </a:rPr>
                          <m:t> </m:t>
                        </m:r>
                      </m:num>
                      <m:den>
                        <m:r>
                          <m:rPr>
                            <m:nor/>
                          </m:rPr>
                          <a:rPr lang="en-US" b="1" dirty="0">
                            <a:solidFill>
                              <a:srgbClr val="002060"/>
                            </a:solidFill>
                            <a:latin typeface="Arial" panose="020B0604020202020204" pitchFamily="34" charset="0"/>
                            <a:cs typeface="Arial" panose="020B0604020202020204" pitchFamily="34" charset="0"/>
                          </a:rPr>
                          <m:t>T</m:t>
                        </m:r>
                        <m:r>
                          <m:rPr>
                            <m:nor/>
                          </m:rPr>
                          <a:rPr lang="en-US" b="1" baseline="-25000" dirty="0">
                            <a:solidFill>
                              <a:srgbClr val="002060"/>
                            </a:solidFill>
                            <a:latin typeface="Arial" panose="020B0604020202020204" pitchFamily="34" charset="0"/>
                            <a:cs typeface="Arial" panose="020B0604020202020204" pitchFamily="34" charset="0"/>
                          </a:rPr>
                          <m:t>2</m:t>
                        </m:r>
                      </m:den>
                    </m:f>
                  </m:oMath>
                </a14:m>
                <a:r>
                  <a:rPr lang="en-US" cap="none" dirty="0" smtClean="0">
                    <a:solidFill>
                      <a:srgbClr val="002060"/>
                    </a:solidFill>
                    <a:effectLst/>
                    <a:latin typeface="Arial" panose="020B0604020202020204" pitchFamily="34" charset="0"/>
                    <a:cs typeface="Arial" panose="020B0604020202020204" pitchFamily="34" charset="0"/>
                  </a:rPr>
                  <a:t> = 0</a:t>
                </a:r>
              </a:p>
              <a:p>
                <a:pPr marL="0" indent="0" algn="just">
                  <a:buNone/>
                </a:pPr>
                <a:r>
                  <a:rPr lang="en-US" cap="none" dirty="0" smtClean="0">
                    <a:solidFill>
                      <a:srgbClr val="002060"/>
                    </a:solidFill>
                    <a:effectLst/>
                    <a:latin typeface="Arial" panose="020B0604020202020204" pitchFamily="34" charset="0"/>
                    <a:cs typeface="Arial" panose="020B0604020202020204" pitchFamily="34" charset="0"/>
                  </a:rPr>
                  <a:t>Thus in a cycle of </a:t>
                </a:r>
                <a:r>
                  <a:rPr lang="en-US" b="1" u="sng" cap="none" dirty="0" smtClean="0">
                    <a:solidFill>
                      <a:srgbClr val="002060"/>
                    </a:solidFill>
                    <a:effectLst/>
                    <a:latin typeface="Arial" panose="020B0604020202020204" pitchFamily="34" charset="0"/>
                    <a:cs typeface="Arial" panose="020B0604020202020204" pitchFamily="34" charset="0"/>
                  </a:rPr>
                  <a:t>reversible process</a:t>
                </a:r>
                <a:r>
                  <a:rPr lang="en-US" cap="none" dirty="0" smtClean="0">
                    <a:solidFill>
                      <a:srgbClr val="002060"/>
                    </a:solidFill>
                    <a:effectLst/>
                    <a:latin typeface="Arial" panose="020B0604020202020204" pitchFamily="34" charset="0"/>
                    <a:cs typeface="Arial" panose="020B0604020202020204" pitchFamily="34" charset="0"/>
                  </a:rPr>
                  <a:t>, the </a:t>
                </a:r>
                <a:r>
                  <a:rPr lang="en-US" b="1" u="sng" cap="none" dirty="0" smtClean="0">
                    <a:solidFill>
                      <a:srgbClr val="002060"/>
                    </a:solidFill>
                    <a:effectLst/>
                    <a:latin typeface="Arial" panose="020B0604020202020204" pitchFamily="34" charset="0"/>
                    <a:cs typeface="Arial" panose="020B0604020202020204" pitchFamily="34" charset="0"/>
                  </a:rPr>
                  <a:t>entropy of the system remains unchanged or remains constant</a:t>
                </a:r>
                <a:endParaRPr lang="en-US" b="1" u="sng" cap="none" dirty="0">
                  <a:solidFill>
                    <a:srgbClr val="002060"/>
                  </a:solidFill>
                  <a:effectLst/>
                  <a:latin typeface="Arial" panose="020B0604020202020204" pitchFamily="34" charset="0"/>
                  <a:cs typeface="Arial" panose="020B0604020202020204" pitchFamily="34" charset="0"/>
                </a:endParaRPr>
              </a:p>
              <a:p>
                <a:pPr marL="0" indent="0" algn="just">
                  <a:buNone/>
                </a:pPr>
                <a:endParaRPr lang="en-US" sz="2000"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337626" y="98474"/>
                <a:ext cx="11605846" cy="6759526"/>
              </a:xfrm>
              <a:blipFill rotWithShape="0">
                <a:blip r:embed="rId4"/>
                <a:stretch>
                  <a:fillRect l="-473" t="-451" r="-525"/>
                </a:stretch>
              </a:blipFill>
            </p:spPr>
            <p:txBody>
              <a:bodyPr/>
              <a:lstStyle/>
              <a:p>
                <a:r>
                  <a:rPr lang="en-US">
                    <a:noFill/>
                  </a:rPr>
                  <a:t> </a:t>
                </a:r>
              </a:p>
            </p:txBody>
          </p:sp>
        </mc:Fallback>
      </mc:AlternateContent>
    </p:spTree>
    <p:extLst>
      <p:ext uri="{BB962C8B-B14F-4D97-AF65-F5344CB8AC3E}">
        <p14:creationId xmlns:p14="http://schemas.microsoft.com/office/powerpoint/2010/main" val="19259819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1000"/>
                                        <p:tgtEl>
                                          <p:spTgt spid="3">
                                            <p:txEl>
                                              <p:pRg st="7" end="7"/>
                                            </p:txEl>
                                          </p:spTgt>
                                        </p:tgtEl>
                                      </p:cBhvr>
                                    </p:animEffect>
                                    <p:anim calcmode="lin" valueType="num">
                                      <p:cBhvr>
                                        <p:cTn id="5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animEffect transition="in" filter="fade">
                                      <p:cBhvr>
                                        <p:cTn id="59" dur="1000"/>
                                        <p:tgtEl>
                                          <p:spTgt spid="3">
                                            <p:txEl>
                                              <p:pRg st="8" end="8"/>
                                            </p:txEl>
                                          </p:spTgt>
                                        </p:tgtEl>
                                      </p:cBhvr>
                                    </p:animEffect>
                                    <p:anim calcmode="lin" valueType="num">
                                      <p:cBhvr>
                                        <p:cTn id="6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3">
                                            <p:txEl>
                                              <p:pRg st="9" end="9"/>
                                            </p:txEl>
                                          </p:spTgt>
                                        </p:tgtEl>
                                        <p:attrNameLst>
                                          <p:attrName>style.visibility</p:attrName>
                                        </p:attrNameLst>
                                      </p:cBhvr>
                                      <p:to>
                                        <p:strVal val="visible"/>
                                      </p:to>
                                    </p:set>
                                    <p:animEffect transition="in" filter="fade">
                                      <p:cBhvr>
                                        <p:cTn id="66" dur="1000"/>
                                        <p:tgtEl>
                                          <p:spTgt spid="3">
                                            <p:txEl>
                                              <p:pRg st="9" end="9"/>
                                            </p:txEl>
                                          </p:spTgt>
                                        </p:tgtEl>
                                      </p:cBhvr>
                                    </p:animEffect>
                                    <p:anim calcmode="lin" valueType="num">
                                      <p:cBhvr>
                                        <p:cTn id="6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Effect transition="in" filter="fade">
                                      <p:cBhvr>
                                        <p:cTn id="73" dur="1000"/>
                                        <p:tgtEl>
                                          <p:spTgt spid="3">
                                            <p:txEl>
                                              <p:pRg st="10" end="10"/>
                                            </p:txEl>
                                          </p:spTgt>
                                        </p:tgtEl>
                                      </p:cBhvr>
                                    </p:animEffect>
                                    <p:anim calcmode="lin" valueType="num">
                                      <p:cBhvr>
                                        <p:cTn id="7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3">
                                            <p:txEl>
                                              <p:pRg st="11" end="11"/>
                                            </p:txEl>
                                          </p:spTgt>
                                        </p:tgtEl>
                                        <p:attrNameLst>
                                          <p:attrName>style.visibility</p:attrName>
                                        </p:attrNameLst>
                                      </p:cBhvr>
                                      <p:to>
                                        <p:strVal val="visible"/>
                                      </p:to>
                                    </p:set>
                                    <p:animEffect transition="in" filter="fade">
                                      <p:cBhvr>
                                        <p:cTn id="80" dur="1000"/>
                                        <p:tgtEl>
                                          <p:spTgt spid="3">
                                            <p:txEl>
                                              <p:pRg st="11" end="11"/>
                                            </p:txEl>
                                          </p:spTgt>
                                        </p:tgtEl>
                                      </p:cBhvr>
                                    </p:animEffect>
                                    <p:anim calcmode="lin" valueType="num">
                                      <p:cBhvr>
                                        <p:cTn id="81"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3608" y="295191"/>
            <a:ext cx="10364453" cy="394356"/>
          </a:xfrm>
        </p:spPr>
        <p:txBody>
          <a:bodyPr>
            <a:normAutofit/>
          </a:bodyPr>
          <a:lstStyle/>
          <a:p>
            <a:pPr marL="342900" indent="-342900" algn="l">
              <a:buClr>
                <a:srgbClr val="FF0000"/>
              </a:buClr>
              <a:buFont typeface="Wingdings" panose="05000000000000000000" pitchFamily="2" charset="2"/>
              <a:buChar char="v"/>
            </a:pPr>
            <a:r>
              <a:rPr lang="en-US" sz="2000" b="1" u="sng" dirty="0" smtClean="0">
                <a:solidFill>
                  <a:srgbClr val="002060"/>
                </a:solidFill>
                <a:effectLst/>
                <a:latin typeface="Arial" panose="020B0604020202020204" pitchFamily="34" charset="0"/>
                <a:cs typeface="Arial" panose="020B0604020202020204" pitchFamily="34" charset="0"/>
              </a:rPr>
              <a:t>Principle of increase of entropy:</a:t>
            </a:r>
            <a:endParaRPr lang="en-US" sz="2000" b="1" u="sng" dirty="0">
              <a:solidFill>
                <a:srgbClr val="00206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63607" y="956603"/>
                <a:ext cx="11550201" cy="5753685"/>
              </a:xfrm>
            </p:spPr>
            <p:txBody>
              <a:bodyPr>
                <a:normAutofit lnSpcReduction="10000"/>
              </a:bodyPr>
              <a:lstStyle/>
              <a:p>
                <a:pPr marL="0" indent="0">
                  <a:buNone/>
                </a:pPr>
                <a:r>
                  <a:rPr lang="en-US" cap="none" dirty="0" smtClean="0">
                    <a:solidFill>
                      <a:srgbClr val="002060"/>
                    </a:solidFill>
                    <a:effectLst/>
                    <a:latin typeface="Arial" panose="020B0604020202020204" pitchFamily="34" charset="0"/>
                    <a:cs typeface="Arial" panose="020B0604020202020204" pitchFamily="34" charset="0"/>
                  </a:rPr>
                  <a:t>	Consider an engine performing irreversible cycle in which working substance absorbed heat Q</a:t>
                </a:r>
                <a:r>
                  <a:rPr lang="en-US" cap="none" baseline="-25000" dirty="0" smtClean="0">
                    <a:solidFill>
                      <a:srgbClr val="002060"/>
                    </a:solidFill>
                    <a:effectLst/>
                    <a:latin typeface="Arial" panose="020B0604020202020204" pitchFamily="34" charset="0"/>
                    <a:cs typeface="Arial" panose="020B0604020202020204" pitchFamily="34" charset="0"/>
                  </a:rPr>
                  <a:t>1</a:t>
                </a:r>
                <a:r>
                  <a:rPr lang="en-US" cap="none" dirty="0" smtClean="0">
                    <a:solidFill>
                      <a:srgbClr val="002060"/>
                    </a:solidFill>
                    <a:effectLst/>
                    <a:latin typeface="Arial" panose="020B0604020202020204" pitchFamily="34" charset="0"/>
                    <a:cs typeface="Arial" panose="020B0604020202020204" pitchFamily="34" charset="0"/>
                  </a:rPr>
                  <a:t> at temperature T</a:t>
                </a:r>
                <a:r>
                  <a:rPr lang="en-US" cap="none" baseline="-25000" dirty="0" smtClean="0">
                    <a:solidFill>
                      <a:srgbClr val="002060"/>
                    </a:solidFill>
                    <a:effectLst/>
                    <a:latin typeface="Arial" panose="020B0604020202020204" pitchFamily="34" charset="0"/>
                    <a:cs typeface="Arial" panose="020B0604020202020204" pitchFamily="34" charset="0"/>
                  </a:rPr>
                  <a:t>1</a:t>
                </a:r>
                <a:r>
                  <a:rPr lang="en-US" cap="none" dirty="0" smtClean="0">
                    <a:solidFill>
                      <a:srgbClr val="002060"/>
                    </a:solidFill>
                    <a:effectLst/>
                    <a:latin typeface="Arial" panose="020B0604020202020204" pitchFamily="34" charset="0"/>
                    <a:cs typeface="Arial" panose="020B0604020202020204" pitchFamily="34" charset="0"/>
                  </a:rPr>
                  <a:t> from the source and rejects heat Q</a:t>
                </a:r>
                <a:r>
                  <a:rPr lang="en-US" cap="none" baseline="-25000" dirty="0" smtClean="0">
                    <a:solidFill>
                      <a:srgbClr val="002060"/>
                    </a:solidFill>
                    <a:effectLst/>
                    <a:latin typeface="Arial" panose="020B0604020202020204" pitchFamily="34" charset="0"/>
                    <a:cs typeface="Arial" panose="020B0604020202020204" pitchFamily="34" charset="0"/>
                  </a:rPr>
                  <a:t>2  </a:t>
                </a:r>
                <a:r>
                  <a:rPr lang="en-US" cap="none" dirty="0" smtClean="0">
                    <a:solidFill>
                      <a:srgbClr val="002060"/>
                    </a:solidFill>
                    <a:effectLst/>
                    <a:latin typeface="Arial" panose="020B0604020202020204" pitchFamily="34" charset="0"/>
                    <a:cs typeface="Arial" panose="020B0604020202020204" pitchFamily="34" charset="0"/>
                  </a:rPr>
                  <a:t>at temperature T</a:t>
                </a:r>
                <a:r>
                  <a:rPr lang="en-US" cap="none" baseline="-25000" dirty="0" smtClean="0">
                    <a:solidFill>
                      <a:srgbClr val="002060"/>
                    </a:solidFill>
                    <a:effectLst/>
                    <a:latin typeface="Arial" panose="020B0604020202020204" pitchFamily="34" charset="0"/>
                    <a:cs typeface="Arial" panose="020B0604020202020204" pitchFamily="34" charset="0"/>
                  </a:rPr>
                  <a:t>2</a:t>
                </a:r>
                <a:r>
                  <a:rPr lang="en-US" cap="none" dirty="0" smtClean="0">
                    <a:solidFill>
                      <a:srgbClr val="002060"/>
                    </a:solidFill>
                    <a:effectLst/>
                    <a:latin typeface="Arial" panose="020B0604020202020204" pitchFamily="34" charset="0"/>
                    <a:cs typeface="Arial" panose="020B0604020202020204" pitchFamily="34" charset="0"/>
                  </a:rPr>
                  <a:t> to the sink.</a:t>
                </a:r>
              </a:p>
              <a:p>
                <a:pPr marL="0" indent="0">
                  <a:buNone/>
                </a:pPr>
                <a:r>
                  <a:rPr lang="en-US" cap="none" dirty="0" smtClean="0">
                    <a:solidFill>
                      <a:srgbClr val="002060"/>
                    </a:solidFill>
                    <a:effectLst/>
                    <a:latin typeface="Arial" panose="020B0604020202020204" pitchFamily="34" charset="0"/>
                    <a:cs typeface="Arial" panose="020B0604020202020204" pitchFamily="34" charset="0"/>
                  </a:rPr>
                  <a:t>The efficiency of this cycle is given by,</a:t>
                </a:r>
              </a:p>
              <a:p>
                <a:pPr marL="0" indent="0">
                  <a:buClr>
                    <a:srgbClr val="FF0000"/>
                  </a:buClr>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sz="3200" b="1" cap="none" dirty="0" smtClean="0">
                    <a:solidFill>
                      <a:srgbClr val="002060"/>
                    </a:solidFill>
                    <a:effectLst/>
                    <a:latin typeface="Arial" panose="020B0604020202020204" pitchFamily="34" charset="0"/>
                    <a:cs typeface="Arial" panose="020B0604020202020204" pitchFamily="34" charset="0"/>
                  </a:rPr>
                  <a:t>ᶯ</a:t>
                </a:r>
                <a:r>
                  <a:rPr lang="en-US" sz="3200" b="1" cap="none" baseline="30000" dirty="0" smtClean="0">
                    <a:solidFill>
                      <a:srgbClr val="002060"/>
                    </a:solidFill>
                    <a:effectLst/>
                    <a:latin typeface="Arial" panose="020B0604020202020204" pitchFamily="34" charset="0"/>
                    <a:cs typeface="Arial" panose="020B0604020202020204" pitchFamily="34" charset="0"/>
                  </a:rPr>
                  <a:t>’</a:t>
                </a:r>
                <a:r>
                  <a:rPr lang="en-US" sz="3200" b="1"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box>
                      <m:boxPr>
                        <m:ctrlPr>
                          <a:rPr lang="en-US" b="1" i="1" cap="none">
                            <a:solidFill>
                              <a:srgbClr val="002060"/>
                            </a:solidFill>
                            <a:effectLst/>
                            <a:latin typeface="Cambria Math" panose="02040503050406030204" pitchFamily="18" charset="0"/>
                            <a:cs typeface="Arial" panose="020B0604020202020204" pitchFamily="34" charset="0"/>
                          </a:rPr>
                        </m:ctrlPr>
                      </m:boxPr>
                      <m:e>
                        <m:argPr>
                          <m:argSz m:val="-1"/>
                        </m:argPr>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r>
                              <m:rPr>
                                <m:nor/>
                              </m:rPr>
                              <a:rPr lang="en-US" b="1" i="0" cap="none" dirty="0" smtClean="0">
                                <a:solidFill>
                                  <a:srgbClr val="002060"/>
                                </a:solidFill>
                                <a:effectLst/>
                                <a:latin typeface="Arial" panose="020B0604020202020204" pitchFamily="34" charset="0"/>
                                <a:cs typeface="Arial" panose="020B0604020202020204" pitchFamily="34" charset="0"/>
                              </a:rPr>
                              <m:t> </m:t>
                            </m:r>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e>
                    </m:box>
                  </m:oMath>
                </a14:m>
                <a:r>
                  <a:rPr lang="en-US" sz="1600" b="1" cap="none" dirty="0">
                    <a:solidFill>
                      <a:srgbClr val="002060"/>
                    </a:solidFill>
                    <a:latin typeface="Arial" panose="020B0604020202020204" pitchFamily="34" charset="0"/>
                    <a:cs typeface="Arial" panose="020B0604020202020204" pitchFamily="34" charset="0"/>
                  </a:rPr>
                  <a:t> </a:t>
                </a:r>
                <a:r>
                  <a:rPr lang="en-US" sz="1800" b="1" cap="none" dirty="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r>
                  <a:rPr lang="en-US" sz="1400" b="1" cap="none" dirty="0">
                    <a:solidFill>
                      <a:srgbClr val="002060"/>
                    </a:solidFill>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1 -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endParaRPr lang="en-US" sz="1800" b="1" cap="none" dirty="0" smtClean="0">
                  <a:solidFill>
                    <a:srgbClr val="002060"/>
                  </a:solidFill>
                  <a:latin typeface="Arial" panose="020B0604020202020204" pitchFamily="34" charset="0"/>
                  <a:cs typeface="Arial" panose="020B0604020202020204" pitchFamily="34" charset="0"/>
                </a:endParaRPr>
              </a:p>
              <a:p>
                <a:pPr marL="0" indent="0">
                  <a:buNone/>
                </a:pPr>
                <a:r>
                  <a:rPr lang="en-US" cap="none" dirty="0">
                    <a:solidFill>
                      <a:srgbClr val="002060"/>
                    </a:solidFill>
                    <a:effectLst/>
                    <a:latin typeface="Arial" panose="020B0604020202020204" pitchFamily="34" charset="0"/>
                    <a:cs typeface="Arial" panose="020B0604020202020204" pitchFamily="34" charset="0"/>
                  </a:rPr>
                  <a:t>But according to Carnot's theorem, this efficiency is less than the </a:t>
                </a:r>
                <a:r>
                  <a:rPr lang="en-US" cap="none" dirty="0" smtClean="0">
                    <a:solidFill>
                      <a:srgbClr val="002060"/>
                    </a:solidFill>
                    <a:effectLst/>
                    <a:latin typeface="Arial" panose="020B0604020202020204" pitchFamily="34" charset="0"/>
                    <a:cs typeface="Arial" panose="020B0604020202020204" pitchFamily="34" charset="0"/>
                  </a:rPr>
                  <a:t>efficiency of reversible engine working between same two temperatures given by,</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	</a:t>
                </a:r>
                <a:r>
                  <a:rPr lang="en-US" sz="2800" b="1" cap="none" dirty="0">
                    <a:solidFill>
                      <a:srgbClr val="002060"/>
                    </a:solidFill>
                    <a:effectLst/>
                    <a:latin typeface="Arial" panose="020B0604020202020204" pitchFamily="34" charset="0"/>
                    <a:cs typeface="Arial" panose="020B0604020202020204" pitchFamily="34" charset="0"/>
                  </a:rPr>
                  <a:t> </a:t>
                </a:r>
                <a:r>
                  <a:rPr lang="en-US" sz="2800" b="1" cap="none" dirty="0" smtClean="0">
                    <a:solidFill>
                      <a:srgbClr val="002060"/>
                    </a:solidFill>
                    <a:effectLst/>
                    <a:latin typeface="Arial" panose="020B0604020202020204" pitchFamily="34" charset="0"/>
                    <a:cs typeface="Arial" panose="020B0604020202020204" pitchFamily="34" charset="0"/>
                  </a:rPr>
                  <a:t>	</a:t>
                </a:r>
                <a:r>
                  <a:rPr lang="en-US" sz="3200" b="1" cap="none" dirty="0" smtClean="0">
                    <a:solidFill>
                      <a:srgbClr val="002060"/>
                    </a:solidFill>
                    <a:effectLst/>
                    <a:latin typeface="Arial" panose="020B0604020202020204" pitchFamily="34" charset="0"/>
                    <a:cs typeface="Arial" panose="020B0604020202020204" pitchFamily="34" charset="0"/>
                  </a:rPr>
                  <a:t>ᶯ</a:t>
                </a:r>
                <a:r>
                  <a:rPr lang="en-US" sz="2800" b="1"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1 -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cap="none" dirty="0" smtClean="0">
                    <a:solidFill>
                      <a:srgbClr val="002060"/>
                    </a:solidFill>
                    <a:effectLst/>
                    <a:latin typeface="Arial" panose="020B0604020202020204" pitchFamily="34" charset="0"/>
                    <a:cs typeface="Arial" panose="020B0604020202020204" pitchFamily="34" charset="0"/>
                  </a:rPr>
                  <a:t> </a:t>
                </a:r>
              </a:p>
              <a:p>
                <a:pPr marL="0" indent="0">
                  <a:buNone/>
                </a:pPr>
                <a:r>
                  <a:rPr lang="en-US" cap="none" dirty="0">
                    <a:solidFill>
                      <a:srgbClr val="002060"/>
                    </a:solidFill>
                    <a:effectLst/>
                    <a:latin typeface="Arial" panose="020B0604020202020204" pitchFamily="34" charset="0"/>
                    <a:cs typeface="Arial" panose="020B0604020202020204" pitchFamily="34" charset="0"/>
                  </a:rPr>
                  <a:t>	</a:t>
                </a:r>
                <a:r>
                  <a:rPr lang="en-US" cap="none" dirty="0" smtClean="0">
                    <a:solidFill>
                      <a:srgbClr val="002060"/>
                    </a:solidFill>
                    <a:effectLst/>
                    <a:latin typeface="Arial" panose="020B0604020202020204" pitchFamily="34" charset="0"/>
                    <a:cs typeface="Arial" panose="020B0604020202020204" pitchFamily="34" charset="0"/>
                  </a:rPr>
                  <a:t>thus, 		</a:t>
                </a:r>
                <a:r>
                  <a:rPr lang="en-US" sz="2800" b="1" cap="none" dirty="0">
                    <a:solidFill>
                      <a:srgbClr val="002060"/>
                    </a:solidFill>
                    <a:effectLst/>
                    <a:latin typeface="Arial" panose="020B0604020202020204" pitchFamily="34" charset="0"/>
                    <a:cs typeface="Arial" panose="020B0604020202020204" pitchFamily="34" charset="0"/>
                  </a:rPr>
                  <a:t> ᶯ</a:t>
                </a:r>
                <a:r>
                  <a:rPr lang="en-US" sz="2800" b="1" cap="none" baseline="30000" dirty="0" smtClean="0">
                    <a:solidFill>
                      <a:srgbClr val="002060"/>
                    </a:solidFill>
                    <a:effectLst/>
                    <a:latin typeface="Arial" panose="020B0604020202020204" pitchFamily="34" charset="0"/>
                    <a:cs typeface="Arial" panose="020B0604020202020204" pitchFamily="34" charset="0"/>
                  </a:rPr>
                  <a:t>’ </a:t>
                </a:r>
                <a:r>
                  <a:rPr lang="en-US" sz="2800" cap="none" dirty="0" smtClean="0">
                    <a:solidFill>
                      <a:srgbClr val="002060"/>
                    </a:solidFill>
                    <a:effectLst/>
                    <a:latin typeface="Arial" panose="020B0604020202020204" pitchFamily="34" charset="0"/>
                    <a:cs typeface="Arial" panose="020B0604020202020204" pitchFamily="34" charset="0"/>
                  </a:rPr>
                  <a:t>&lt;</a:t>
                </a:r>
                <a:r>
                  <a:rPr lang="en-US" sz="2800" b="1" cap="none" dirty="0" smtClean="0">
                    <a:solidFill>
                      <a:srgbClr val="002060"/>
                    </a:solidFill>
                    <a:effectLst/>
                    <a:latin typeface="Arial" panose="020B0604020202020204" pitchFamily="34" charset="0"/>
                    <a:cs typeface="Arial" panose="020B0604020202020204" pitchFamily="34" charset="0"/>
                  </a:rPr>
                  <a:t> ᶯ</a:t>
                </a:r>
              </a:p>
              <a:p>
                <a:pPr marL="0" indent="0">
                  <a:buNone/>
                </a:pPr>
                <a:r>
                  <a:rPr lang="en-US" sz="2800" cap="none" dirty="0" smtClean="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1 </a:t>
                </a:r>
                <a:r>
                  <a:rPr lang="en-US"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smtClean="0">
                    <a:solidFill>
                      <a:srgbClr val="002060"/>
                    </a:solidFill>
                    <a:effectLst/>
                    <a:latin typeface="Arial" panose="020B0604020202020204" pitchFamily="34" charset="0"/>
                    <a:cs typeface="Arial" panose="020B0604020202020204" pitchFamily="34" charset="0"/>
                  </a:rPr>
                  <a:t> </a:t>
                </a:r>
                <a:r>
                  <a:rPr lang="en-US" sz="2400" cap="none" dirty="0" smtClean="0">
                    <a:solidFill>
                      <a:srgbClr val="002060"/>
                    </a:solidFill>
                    <a:effectLst/>
                    <a:latin typeface="Arial" panose="020B0604020202020204" pitchFamily="34" charset="0"/>
                    <a:cs typeface="Arial" panose="020B0604020202020204" pitchFamily="34" charset="0"/>
                  </a:rPr>
                  <a:t>&lt;</a:t>
                </a:r>
                <a:r>
                  <a:rPr lang="en-US" b="1" cap="none" dirty="0" smtClean="0">
                    <a:solidFill>
                      <a:srgbClr val="002060"/>
                    </a:solidFill>
                    <a:effectLst/>
                    <a:latin typeface="Arial" panose="020B0604020202020204" pitchFamily="34" charset="0"/>
                    <a:cs typeface="Arial" panose="020B0604020202020204" pitchFamily="34" charset="0"/>
                  </a:rPr>
                  <a:t>  </a:t>
                </a:r>
                <a:r>
                  <a:rPr lang="en-US" b="1" cap="none" dirty="0">
                    <a:solidFill>
                      <a:srgbClr val="002060"/>
                    </a:solidFill>
                    <a:effectLst/>
                    <a:latin typeface="Arial" panose="020B0604020202020204" pitchFamily="34" charset="0"/>
                    <a:cs typeface="Arial" panose="020B0604020202020204" pitchFamily="34" charset="0"/>
                  </a:rPr>
                  <a:t>1 -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endParaRPr lang="en-US" b="1" cap="none" dirty="0" smtClean="0">
                  <a:solidFill>
                    <a:srgbClr val="002060"/>
                  </a:solidFill>
                  <a:effectLst/>
                  <a:latin typeface="Arial" panose="020B0604020202020204" pitchFamily="34" charset="0"/>
                  <a:cs typeface="Arial" panose="020B0604020202020204" pitchFamily="34" charset="0"/>
                </a:endParaRPr>
              </a:p>
              <a:p>
                <a:pPr marL="0" indent="0">
                  <a:buNone/>
                </a:pPr>
                <a:r>
                  <a:rPr lang="en-US" b="1" cap="none" dirty="0">
                    <a:solidFill>
                      <a:srgbClr val="002060"/>
                    </a:solidFill>
                    <a:effectLst/>
                    <a:latin typeface="Arial" panose="020B0604020202020204" pitchFamily="34" charset="0"/>
                    <a:cs typeface="Arial" panose="020B0604020202020204" pitchFamily="34" charset="0"/>
                  </a:rPr>
                  <a:t>	</a:t>
                </a: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r>
                  <a:rPr lang="en-US" b="1" cap="none" dirty="0" smtClean="0">
                    <a:solidFill>
                      <a:srgbClr val="002060"/>
                    </a:solidFill>
                    <a:effectLst/>
                    <a:latin typeface="Arial" panose="020B0604020202020204" pitchFamily="34" charset="0"/>
                    <a:cs typeface="Arial" panose="020B0604020202020204" pitchFamily="34" charset="0"/>
                  </a:rPr>
                  <a:t> &gt;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endParaRPr lang="en-US" b="1"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63607" y="956603"/>
                <a:ext cx="11550201" cy="5753685"/>
              </a:xfrm>
              <a:blipFill rotWithShape="0">
                <a:blip r:embed="rId4"/>
                <a:stretch>
                  <a:fillRect l="-528" t="-530"/>
                </a:stretch>
              </a:blipFill>
            </p:spPr>
            <p:txBody>
              <a:bodyPr/>
              <a:lstStyle/>
              <a:p>
                <a:r>
                  <a:rPr lang="en-US">
                    <a:noFill/>
                  </a:rPr>
                  <a:t> </a:t>
                </a:r>
              </a:p>
            </p:txBody>
          </p:sp>
        </mc:Fallback>
      </mc:AlternateContent>
    </p:spTree>
    <p:extLst>
      <p:ext uri="{BB962C8B-B14F-4D97-AF65-F5344CB8AC3E}">
        <p14:creationId xmlns:p14="http://schemas.microsoft.com/office/powerpoint/2010/main" val="107414379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36097" y="253218"/>
                <a:ext cx="11577711" cy="6372665"/>
              </a:xfrm>
            </p:spPr>
            <p:txBody>
              <a:bodyPr/>
              <a:lstStyle/>
              <a:p>
                <a:pPr marL="0" indent="0">
                  <a:buNone/>
                </a:pPr>
                <a:r>
                  <a:rPr lang="en-US"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cap="none" dirty="0">
                            <a:solidFill>
                              <a:srgbClr val="002060"/>
                            </a:solidFill>
                            <a:effectLst/>
                            <a:latin typeface="Arial" panose="020B0604020202020204" pitchFamily="34" charset="0"/>
                            <a:cs typeface="Arial" panose="020B0604020202020204" pitchFamily="34" charset="0"/>
                          </a:rPr>
                          <m:t>Q</m:t>
                        </m:r>
                        <m:r>
                          <m:rPr>
                            <m:nor/>
                          </m:rPr>
                          <a:rPr lang="en-US" b="1" cap="none" baseline="-25000" dirty="0">
                            <a:solidFill>
                              <a:srgbClr val="002060"/>
                            </a:solidFill>
                            <a:effectLst/>
                            <a:latin typeface="Arial" panose="020B0604020202020204" pitchFamily="34" charset="0"/>
                            <a:cs typeface="Arial" panose="020B0604020202020204" pitchFamily="34" charset="0"/>
                          </a:rPr>
                          <m:t>2</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i="0" cap="none" dirty="0" smtClean="0">
                            <a:solidFill>
                              <a:srgbClr val="002060"/>
                            </a:solidFill>
                            <a:effectLst/>
                            <a:latin typeface="Arial" panose="020B0604020202020204" pitchFamily="34" charset="0"/>
                            <a:cs typeface="Arial" panose="020B0604020202020204" pitchFamily="34" charset="0"/>
                          </a:rPr>
                          <m:t>T</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2</m:t>
                        </m:r>
                      </m:den>
                    </m:f>
                  </m:oMath>
                </a14:m>
                <a:r>
                  <a:rPr lang="en-US" b="1" cap="none" dirty="0">
                    <a:solidFill>
                      <a:srgbClr val="002060"/>
                    </a:solidFill>
                    <a:effectLst/>
                    <a:latin typeface="Arial" panose="020B0604020202020204" pitchFamily="34" charset="0"/>
                    <a:cs typeface="Arial" panose="020B0604020202020204" pitchFamily="34" charset="0"/>
                  </a:rPr>
                  <a:t> &gt; </a:t>
                </a:r>
                <a14:m>
                  <m:oMath xmlns:m="http://schemas.openxmlformats.org/officeDocument/2006/math">
                    <m:f>
                      <m:fPr>
                        <m:ctrlPr>
                          <a:rPr lang="en-US" b="1" i="1" cap="none">
                            <a:solidFill>
                              <a:srgbClr val="002060"/>
                            </a:solidFill>
                            <a:effectLst/>
                            <a:latin typeface="Cambria Math" panose="02040503050406030204" pitchFamily="18" charset="0"/>
                            <a:cs typeface="Arial" panose="020B0604020202020204" pitchFamily="34" charset="0"/>
                          </a:rPr>
                        </m:ctrlPr>
                      </m:fPr>
                      <m:num>
                        <m:r>
                          <m:rPr>
                            <m:nor/>
                          </m:rPr>
                          <a:rPr lang="en-US" b="1" i="0" cap="none" dirty="0" smtClean="0">
                            <a:solidFill>
                              <a:srgbClr val="002060"/>
                            </a:solidFill>
                            <a:effectLst/>
                            <a:latin typeface="Arial" panose="020B0604020202020204" pitchFamily="34" charset="0"/>
                            <a:cs typeface="Arial" panose="020B0604020202020204" pitchFamily="34" charset="0"/>
                          </a:rPr>
                          <m:t>Q</m:t>
                        </m:r>
                        <m:r>
                          <m:rPr>
                            <m:nor/>
                          </m:rPr>
                          <a:rPr lang="en-US" b="1" i="0" cap="none" baseline="-25000" dirty="0" smtClean="0">
                            <a:solidFill>
                              <a:srgbClr val="002060"/>
                            </a:solidFill>
                            <a:effectLst/>
                            <a:latin typeface="Arial" panose="020B0604020202020204" pitchFamily="34" charset="0"/>
                            <a:cs typeface="Arial" panose="020B0604020202020204" pitchFamily="34" charset="0"/>
                          </a:rPr>
                          <m:t>1</m:t>
                        </m:r>
                        <m:r>
                          <m:rPr>
                            <m:nor/>
                          </m:rPr>
                          <a:rPr lang="en-US" b="1" cap="none" dirty="0">
                            <a:solidFill>
                              <a:srgbClr val="002060"/>
                            </a:solidFill>
                            <a:effectLst/>
                            <a:latin typeface="Arial" panose="020B0604020202020204" pitchFamily="34" charset="0"/>
                            <a:cs typeface="Arial" panose="020B0604020202020204" pitchFamily="34" charset="0"/>
                          </a:rPr>
                          <m:t> </m:t>
                        </m:r>
                      </m:num>
                      <m:den>
                        <m:r>
                          <m:rPr>
                            <m:nor/>
                          </m:rPr>
                          <a:rPr lang="en-US" b="1" cap="none" dirty="0">
                            <a:solidFill>
                              <a:srgbClr val="002060"/>
                            </a:solidFill>
                            <a:effectLst/>
                            <a:latin typeface="Arial" panose="020B0604020202020204" pitchFamily="34" charset="0"/>
                            <a:cs typeface="Arial" panose="020B0604020202020204" pitchFamily="34" charset="0"/>
                          </a:rPr>
                          <m:t>T</m:t>
                        </m:r>
                        <m:r>
                          <m:rPr>
                            <m:nor/>
                          </m:rPr>
                          <a:rPr lang="en-US" b="1" cap="none" baseline="-25000" dirty="0">
                            <a:solidFill>
                              <a:srgbClr val="002060"/>
                            </a:solidFill>
                            <a:effectLst/>
                            <a:latin typeface="Arial" panose="020B0604020202020204" pitchFamily="34" charset="0"/>
                            <a:cs typeface="Arial" panose="020B0604020202020204" pitchFamily="34" charset="0"/>
                          </a:rPr>
                          <m:t>1</m:t>
                        </m:r>
                      </m:den>
                    </m:f>
                  </m:oMath>
                </a14:m>
                <a:endParaRPr lang="en-US" b="1" cap="none" dirty="0">
                  <a:solidFill>
                    <a:srgbClr val="002060"/>
                  </a:solidFill>
                  <a:effectLst/>
                  <a:latin typeface="Arial" panose="020B0604020202020204" pitchFamily="34" charset="0"/>
                  <a:cs typeface="Arial" panose="020B0604020202020204" pitchFamily="34" charset="0"/>
                </a:endParaRPr>
              </a:p>
              <a:p>
                <a:pPr marL="914400" lvl="2" indent="0">
                  <a:buNone/>
                </a:pPr>
                <a:r>
                  <a:rPr lang="en-US" sz="1800" cap="none" dirty="0" smtClean="0">
                    <a:solidFill>
                      <a:srgbClr val="002060"/>
                    </a:solidFill>
                    <a:effectLst/>
                    <a:latin typeface="Arial" panose="020B0604020202020204" pitchFamily="34" charset="0"/>
                    <a:cs typeface="Arial" panose="020B0604020202020204" pitchFamily="34" charset="0"/>
                  </a:rPr>
                  <a:t>Or</a:t>
                </a:r>
                <a:r>
                  <a:rPr lang="en-US" sz="1800" dirty="0" smtClean="0">
                    <a:solidFill>
                      <a:srgbClr val="002060"/>
                    </a:solidFill>
                    <a:effectLst/>
                    <a:latin typeface="Arial" panose="020B0604020202020204" pitchFamily="34" charset="0"/>
                    <a:cs typeface="Arial" panose="020B0604020202020204" pitchFamily="34" charset="0"/>
                  </a:rPr>
                  <a:t> 		</a:t>
                </a:r>
                <a:r>
                  <a:rPr lang="en-US" sz="2000" dirty="0" smtClean="0">
                    <a:solidFill>
                      <a:srgbClr val="002060"/>
                    </a:solidFill>
                    <a:effectLst/>
                    <a:latin typeface="Arial" panose="020B0604020202020204" pitchFamily="34" charset="0"/>
                    <a:cs typeface="Arial" panose="020B0604020202020204" pitchFamily="34" charset="0"/>
                  </a:rPr>
                  <a:t> </a:t>
                </a:r>
                <a:r>
                  <a:rPr lang="en-US" sz="2000"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sz="2000" b="1" i="1" cap="none">
                            <a:solidFill>
                              <a:srgbClr val="002060"/>
                            </a:solidFill>
                            <a:effectLst/>
                            <a:latin typeface="Cambria Math" panose="02040503050406030204" pitchFamily="18" charset="0"/>
                            <a:cs typeface="Arial" panose="020B0604020202020204" pitchFamily="34" charset="0"/>
                          </a:rPr>
                        </m:ctrlPr>
                      </m:fPr>
                      <m:num>
                        <m:r>
                          <m:rPr>
                            <m:nor/>
                          </m:rPr>
                          <a:rPr lang="en-US" sz="2000" b="1" cap="none" dirty="0">
                            <a:solidFill>
                              <a:srgbClr val="002060"/>
                            </a:solidFill>
                            <a:effectLst/>
                            <a:latin typeface="Arial" panose="020B0604020202020204" pitchFamily="34" charset="0"/>
                            <a:cs typeface="Arial" panose="020B0604020202020204" pitchFamily="34" charset="0"/>
                          </a:rPr>
                          <m:t>Q</m:t>
                        </m:r>
                        <m:r>
                          <m:rPr>
                            <m:nor/>
                          </m:rPr>
                          <a:rPr lang="en-US" sz="2000" b="1" cap="none" baseline="-25000" dirty="0">
                            <a:solidFill>
                              <a:srgbClr val="002060"/>
                            </a:solidFill>
                            <a:effectLst/>
                            <a:latin typeface="Arial" panose="020B0604020202020204" pitchFamily="34" charset="0"/>
                            <a:cs typeface="Arial" panose="020B0604020202020204" pitchFamily="34" charset="0"/>
                          </a:rPr>
                          <m:t>2</m:t>
                        </m:r>
                        <m:r>
                          <m:rPr>
                            <m:nor/>
                          </m:rPr>
                          <a:rPr lang="en-US" sz="2000" b="1" cap="none" dirty="0">
                            <a:solidFill>
                              <a:srgbClr val="002060"/>
                            </a:solidFill>
                            <a:effectLst/>
                            <a:latin typeface="Arial" panose="020B0604020202020204" pitchFamily="34" charset="0"/>
                            <a:cs typeface="Arial" panose="020B0604020202020204" pitchFamily="34" charset="0"/>
                          </a:rPr>
                          <m:t> </m:t>
                        </m:r>
                      </m:num>
                      <m:den>
                        <m:r>
                          <m:rPr>
                            <m:nor/>
                          </m:rPr>
                          <a:rPr lang="en-US" sz="2000" b="1" cap="none" dirty="0">
                            <a:solidFill>
                              <a:srgbClr val="002060"/>
                            </a:solidFill>
                            <a:effectLst/>
                            <a:latin typeface="Arial" panose="020B0604020202020204" pitchFamily="34" charset="0"/>
                            <a:cs typeface="Arial" panose="020B0604020202020204" pitchFamily="34" charset="0"/>
                          </a:rPr>
                          <m:t>T</m:t>
                        </m:r>
                        <m:r>
                          <m:rPr>
                            <m:nor/>
                          </m:rPr>
                          <a:rPr lang="en-US" sz="2000" b="1" cap="none" baseline="-25000" dirty="0">
                            <a:solidFill>
                              <a:srgbClr val="002060"/>
                            </a:solidFill>
                            <a:effectLst/>
                            <a:latin typeface="Arial" panose="020B0604020202020204" pitchFamily="34" charset="0"/>
                            <a:cs typeface="Arial" panose="020B0604020202020204" pitchFamily="34" charset="0"/>
                          </a:rPr>
                          <m:t>2</m:t>
                        </m:r>
                      </m:den>
                    </m:f>
                  </m:oMath>
                </a14:m>
                <a:r>
                  <a:rPr lang="en-US" sz="2000" b="1" cap="none" dirty="0">
                    <a:solidFill>
                      <a:srgbClr val="002060"/>
                    </a:solidFill>
                    <a:effectLst/>
                    <a:latin typeface="Arial" panose="020B0604020202020204" pitchFamily="34" charset="0"/>
                    <a:cs typeface="Arial" panose="020B0604020202020204" pitchFamily="34" charset="0"/>
                  </a:rPr>
                  <a:t> </a:t>
                </a:r>
                <a:r>
                  <a:rPr lang="en-US" sz="2000" b="1" cap="none" dirty="0" smtClean="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sz="2000" b="1" i="1" cap="none">
                            <a:solidFill>
                              <a:srgbClr val="002060"/>
                            </a:solidFill>
                            <a:effectLst/>
                            <a:latin typeface="Cambria Math" panose="02040503050406030204" pitchFamily="18" charset="0"/>
                            <a:cs typeface="Arial" panose="020B0604020202020204" pitchFamily="34" charset="0"/>
                          </a:rPr>
                        </m:ctrlPr>
                      </m:fPr>
                      <m:num>
                        <m:r>
                          <m:rPr>
                            <m:nor/>
                          </m:rPr>
                          <a:rPr lang="en-US" sz="2000" b="1" cap="none" dirty="0">
                            <a:solidFill>
                              <a:srgbClr val="002060"/>
                            </a:solidFill>
                            <a:effectLst/>
                            <a:latin typeface="Arial" panose="020B0604020202020204" pitchFamily="34" charset="0"/>
                            <a:cs typeface="Arial" panose="020B0604020202020204" pitchFamily="34" charset="0"/>
                          </a:rPr>
                          <m:t>Q</m:t>
                        </m:r>
                        <m:r>
                          <m:rPr>
                            <m:nor/>
                          </m:rPr>
                          <a:rPr lang="en-US" sz="2000" b="1" cap="none" baseline="-25000" dirty="0">
                            <a:solidFill>
                              <a:srgbClr val="002060"/>
                            </a:solidFill>
                            <a:effectLst/>
                            <a:latin typeface="Arial" panose="020B0604020202020204" pitchFamily="34" charset="0"/>
                            <a:cs typeface="Arial" panose="020B0604020202020204" pitchFamily="34" charset="0"/>
                          </a:rPr>
                          <m:t>1</m:t>
                        </m:r>
                        <m:r>
                          <m:rPr>
                            <m:nor/>
                          </m:rPr>
                          <a:rPr lang="en-US" sz="2000" b="1" cap="none" dirty="0">
                            <a:solidFill>
                              <a:srgbClr val="002060"/>
                            </a:solidFill>
                            <a:effectLst/>
                            <a:latin typeface="Arial" panose="020B0604020202020204" pitchFamily="34" charset="0"/>
                            <a:cs typeface="Arial" panose="020B0604020202020204" pitchFamily="34" charset="0"/>
                          </a:rPr>
                          <m:t> </m:t>
                        </m:r>
                      </m:num>
                      <m:den>
                        <m:r>
                          <m:rPr>
                            <m:nor/>
                          </m:rPr>
                          <a:rPr lang="en-US" sz="2000" b="1" cap="none" dirty="0">
                            <a:solidFill>
                              <a:srgbClr val="002060"/>
                            </a:solidFill>
                            <a:effectLst/>
                            <a:latin typeface="Arial" panose="020B0604020202020204" pitchFamily="34" charset="0"/>
                            <a:cs typeface="Arial" panose="020B0604020202020204" pitchFamily="34" charset="0"/>
                          </a:rPr>
                          <m:t>T</m:t>
                        </m:r>
                        <m:r>
                          <m:rPr>
                            <m:nor/>
                          </m:rPr>
                          <a:rPr lang="en-US" sz="2000" b="1" cap="none" baseline="-25000" dirty="0">
                            <a:solidFill>
                              <a:srgbClr val="002060"/>
                            </a:solidFill>
                            <a:effectLst/>
                            <a:latin typeface="Arial" panose="020B0604020202020204" pitchFamily="34" charset="0"/>
                            <a:cs typeface="Arial" panose="020B0604020202020204" pitchFamily="34" charset="0"/>
                          </a:rPr>
                          <m:t>1</m:t>
                        </m:r>
                      </m:den>
                    </m:f>
                  </m:oMath>
                </a14:m>
                <a:r>
                  <a:rPr lang="en-US" sz="2000" dirty="0" smtClean="0">
                    <a:solidFill>
                      <a:srgbClr val="002060"/>
                    </a:solidFill>
                    <a:effectLst/>
                    <a:latin typeface="Arial" panose="020B0604020202020204" pitchFamily="34" charset="0"/>
                    <a:cs typeface="Arial" panose="020B0604020202020204" pitchFamily="34" charset="0"/>
                  </a:rPr>
                  <a:t> &gt; 0</a:t>
                </a:r>
              </a:p>
              <a:p>
                <a:pPr marL="914400" lvl="2" indent="0">
                  <a:buNone/>
                </a:pPr>
                <a:r>
                  <a:rPr lang="en-US" sz="2000" cap="none" dirty="0" smtClean="0">
                    <a:solidFill>
                      <a:srgbClr val="002060"/>
                    </a:solidFill>
                    <a:effectLst/>
                    <a:latin typeface="Arial" panose="020B0604020202020204" pitchFamily="34" charset="0"/>
                    <a:cs typeface="Arial" panose="020B0604020202020204" pitchFamily="34" charset="0"/>
                  </a:rPr>
                  <a:t>Hence over the whole cycle source loses an entropy </a:t>
                </a:r>
                <a:r>
                  <a:rPr lang="en-US" sz="2000" b="1" cap="none" dirty="0">
                    <a:solidFill>
                      <a:srgbClr val="002060"/>
                    </a:solidFill>
                    <a:effectLst/>
                    <a:latin typeface="Arial" panose="020B0604020202020204" pitchFamily="34" charset="0"/>
                    <a:cs typeface="Arial" panose="020B0604020202020204" pitchFamily="34" charset="0"/>
                  </a:rPr>
                  <a:t> </a:t>
                </a:r>
                <a14:m>
                  <m:oMath xmlns:m="http://schemas.openxmlformats.org/officeDocument/2006/math">
                    <m:f>
                      <m:fPr>
                        <m:ctrlPr>
                          <a:rPr lang="en-US" sz="2000" b="1" i="1" cap="none">
                            <a:solidFill>
                              <a:srgbClr val="002060"/>
                            </a:solidFill>
                            <a:effectLst/>
                            <a:latin typeface="Cambria Math" panose="02040503050406030204" pitchFamily="18" charset="0"/>
                            <a:cs typeface="Arial" panose="020B0604020202020204" pitchFamily="34" charset="0"/>
                          </a:rPr>
                        </m:ctrlPr>
                      </m:fPr>
                      <m:num>
                        <m:r>
                          <m:rPr>
                            <m:nor/>
                          </m:rPr>
                          <a:rPr lang="en-US" sz="2000" b="1" cap="none" dirty="0">
                            <a:solidFill>
                              <a:srgbClr val="002060"/>
                            </a:solidFill>
                            <a:effectLst/>
                            <a:latin typeface="Arial" panose="020B0604020202020204" pitchFamily="34" charset="0"/>
                            <a:cs typeface="Arial" panose="020B0604020202020204" pitchFamily="34" charset="0"/>
                          </a:rPr>
                          <m:t>Q</m:t>
                        </m:r>
                        <m:r>
                          <m:rPr>
                            <m:nor/>
                          </m:rPr>
                          <a:rPr lang="en-US" sz="2000" b="1" cap="none" baseline="-25000" dirty="0">
                            <a:solidFill>
                              <a:srgbClr val="002060"/>
                            </a:solidFill>
                            <a:effectLst/>
                            <a:latin typeface="Arial" panose="020B0604020202020204" pitchFamily="34" charset="0"/>
                            <a:cs typeface="Arial" panose="020B0604020202020204" pitchFamily="34" charset="0"/>
                          </a:rPr>
                          <m:t>1</m:t>
                        </m:r>
                        <m:r>
                          <m:rPr>
                            <m:nor/>
                          </m:rPr>
                          <a:rPr lang="en-US" sz="2000" b="1" cap="none" dirty="0">
                            <a:solidFill>
                              <a:srgbClr val="002060"/>
                            </a:solidFill>
                            <a:effectLst/>
                            <a:latin typeface="Arial" panose="020B0604020202020204" pitchFamily="34" charset="0"/>
                            <a:cs typeface="Arial" panose="020B0604020202020204" pitchFamily="34" charset="0"/>
                          </a:rPr>
                          <m:t> </m:t>
                        </m:r>
                      </m:num>
                      <m:den>
                        <m:r>
                          <m:rPr>
                            <m:nor/>
                          </m:rPr>
                          <a:rPr lang="en-US" sz="2000" b="1" cap="none" dirty="0">
                            <a:solidFill>
                              <a:srgbClr val="002060"/>
                            </a:solidFill>
                            <a:effectLst/>
                            <a:latin typeface="Arial" panose="020B0604020202020204" pitchFamily="34" charset="0"/>
                            <a:cs typeface="Arial" panose="020B0604020202020204" pitchFamily="34" charset="0"/>
                          </a:rPr>
                          <m:t>T</m:t>
                        </m:r>
                        <m:r>
                          <m:rPr>
                            <m:nor/>
                          </m:rPr>
                          <a:rPr lang="en-US" sz="2000" b="1" cap="none" baseline="-25000" dirty="0">
                            <a:solidFill>
                              <a:srgbClr val="002060"/>
                            </a:solidFill>
                            <a:effectLst/>
                            <a:latin typeface="Arial" panose="020B0604020202020204" pitchFamily="34" charset="0"/>
                            <a:cs typeface="Arial" panose="020B0604020202020204" pitchFamily="34" charset="0"/>
                          </a:rPr>
                          <m:t>1</m:t>
                        </m:r>
                      </m:den>
                    </m:f>
                  </m:oMath>
                </a14:m>
                <a:r>
                  <a:rPr lang="en-US" sz="2000" cap="none" dirty="0" smtClean="0">
                    <a:solidFill>
                      <a:srgbClr val="002060"/>
                    </a:solidFill>
                    <a:effectLst/>
                    <a:latin typeface="Arial" panose="020B0604020202020204" pitchFamily="34" charset="0"/>
                    <a:cs typeface="Arial" panose="020B0604020202020204" pitchFamily="34" charset="0"/>
                  </a:rPr>
                  <a:t> and sink gains the entropy by an amount </a:t>
                </a:r>
                <a14:m>
                  <m:oMath xmlns:m="http://schemas.openxmlformats.org/officeDocument/2006/math">
                    <m:f>
                      <m:fPr>
                        <m:ctrlPr>
                          <a:rPr lang="en-US" sz="2000" b="1" i="1" cap="none">
                            <a:solidFill>
                              <a:srgbClr val="002060"/>
                            </a:solidFill>
                            <a:effectLst/>
                            <a:latin typeface="Cambria Math" panose="02040503050406030204" pitchFamily="18" charset="0"/>
                            <a:cs typeface="Arial" panose="020B0604020202020204" pitchFamily="34" charset="0"/>
                          </a:rPr>
                        </m:ctrlPr>
                      </m:fPr>
                      <m:num>
                        <m:r>
                          <m:rPr>
                            <m:nor/>
                          </m:rPr>
                          <a:rPr lang="en-US" sz="2000" b="1" cap="none" dirty="0">
                            <a:solidFill>
                              <a:srgbClr val="002060"/>
                            </a:solidFill>
                            <a:effectLst/>
                            <a:latin typeface="Arial" panose="020B0604020202020204" pitchFamily="34" charset="0"/>
                            <a:cs typeface="Arial" panose="020B0604020202020204" pitchFamily="34" charset="0"/>
                          </a:rPr>
                          <m:t>Q</m:t>
                        </m:r>
                        <m:r>
                          <m:rPr>
                            <m:nor/>
                          </m:rPr>
                          <a:rPr lang="en-US" sz="2000" b="1" cap="none" baseline="-25000" dirty="0">
                            <a:solidFill>
                              <a:srgbClr val="002060"/>
                            </a:solidFill>
                            <a:effectLst/>
                            <a:latin typeface="Arial" panose="020B0604020202020204" pitchFamily="34" charset="0"/>
                            <a:cs typeface="Arial" panose="020B0604020202020204" pitchFamily="34" charset="0"/>
                          </a:rPr>
                          <m:t>2</m:t>
                        </m:r>
                        <m:r>
                          <m:rPr>
                            <m:nor/>
                          </m:rPr>
                          <a:rPr lang="en-US" sz="2000" b="1" cap="none" dirty="0">
                            <a:solidFill>
                              <a:srgbClr val="002060"/>
                            </a:solidFill>
                            <a:effectLst/>
                            <a:latin typeface="Arial" panose="020B0604020202020204" pitchFamily="34" charset="0"/>
                            <a:cs typeface="Arial" panose="020B0604020202020204" pitchFamily="34" charset="0"/>
                          </a:rPr>
                          <m:t> </m:t>
                        </m:r>
                      </m:num>
                      <m:den>
                        <m:r>
                          <m:rPr>
                            <m:nor/>
                          </m:rPr>
                          <a:rPr lang="en-US" sz="2000" b="1" cap="none" dirty="0">
                            <a:solidFill>
                              <a:srgbClr val="002060"/>
                            </a:solidFill>
                            <a:effectLst/>
                            <a:latin typeface="Arial" panose="020B0604020202020204" pitchFamily="34" charset="0"/>
                            <a:cs typeface="Arial" panose="020B0604020202020204" pitchFamily="34" charset="0"/>
                          </a:rPr>
                          <m:t>T</m:t>
                        </m:r>
                        <m:r>
                          <m:rPr>
                            <m:nor/>
                          </m:rPr>
                          <a:rPr lang="en-US" sz="2000" b="1" cap="none" baseline="-25000" dirty="0">
                            <a:solidFill>
                              <a:srgbClr val="002060"/>
                            </a:solidFill>
                            <a:effectLst/>
                            <a:latin typeface="Arial" panose="020B0604020202020204" pitchFamily="34" charset="0"/>
                            <a:cs typeface="Arial" panose="020B0604020202020204" pitchFamily="34" charset="0"/>
                          </a:rPr>
                          <m:t>2</m:t>
                        </m:r>
                      </m:den>
                    </m:f>
                  </m:oMath>
                </a14:m>
                <a:r>
                  <a:rPr lang="en-US" sz="2000" cap="none" dirty="0" smtClean="0">
                    <a:solidFill>
                      <a:srgbClr val="002060"/>
                    </a:solidFill>
                    <a:effectLst/>
                    <a:latin typeface="Arial" panose="020B0604020202020204" pitchFamily="34" charset="0"/>
                    <a:cs typeface="Arial" panose="020B0604020202020204" pitchFamily="34" charset="0"/>
                  </a:rPr>
                  <a:t>. Thus in an irreversible cycle the entropy of the system always increases.</a:t>
                </a:r>
                <a:endParaRPr lang="en-US" sz="2000" cap="none" dirty="0">
                  <a:solidFill>
                    <a:srgbClr val="002060"/>
                  </a:solidFill>
                  <a:effectLst/>
                  <a:latin typeface="Arial" panose="020B0604020202020204" pitchFamily="34" charset="0"/>
                  <a:cs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36097" y="253218"/>
                <a:ext cx="11577711" cy="6372665"/>
              </a:xfr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738914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0.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1.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2.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3.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4.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5.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6.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7.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18.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2.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3.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4.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5.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6.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7.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8.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ppt/theme/themeOverride9.xml><?xml version="1.0" encoding="utf-8"?>
<a:themeOverride xmlns:a="http://schemas.openxmlformats.org/drawingml/2006/main">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themeOverride>
</file>

<file path=docProps/app.xml><?xml version="1.0" encoding="utf-8"?>
<Properties xmlns="http://schemas.openxmlformats.org/officeDocument/2006/extended-properties" xmlns:vt="http://schemas.openxmlformats.org/officeDocument/2006/docPropsVTypes">
  <Template/>
  <TotalTime>6215</TotalTime>
  <Words>695</Words>
  <Application>Microsoft Office PowerPoint</Application>
  <PresentationFormat>Widescreen</PresentationFormat>
  <Paragraphs>169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Cambria Math</vt:lpstr>
      <vt:lpstr>Century Gothic</vt:lpstr>
      <vt:lpstr>Mangal</vt:lpstr>
      <vt:lpstr>Times New Roman</vt:lpstr>
      <vt:lpstr>Tw Cen MT</vt:lpstr>
      <vt:lpstr>Wingdings</vt:lpstr>
      <vt:lpstr>Droplet</vt:lpstr>
      <vt:lpstr>Thermodynamics - 2</vt:lpstr>
      <vt:lpstr>Entropy:</vt:lpstr>
      <vt:lpstr>Change in entropy: </vt:lpstr>
      <vt:lpstr>PowerPoint Presentation</vt:lpstr>
      <vt:lpstr>PowerPoint Presentation</vt:lpstr>
      <vt:lpstr>Change in entropy in reversible cycle:</vt:lpstr>
      <vt:lpstr>PowerPoint Presentation</vt:lpstr>
      <vt:lpstr>Principle of increase of entropy:</vt:lpstr>
      <vt:lpstr>PowerPoint Presentation</vt:lpstr>
      <vt:lpstr>Second law of thermodynamics:</vt:lpstr>
      <vt:lpstr>PowerPoint Presentation</vt:lpstr>
      <vt:lpstr>PowerPoint Presentation</vt:lpstr>
      <vt:lpstr>PowerPoint Presentation</vt:lpstr>
      <vt:lpstr>Third law of thermodynamics:</vt:lpstr>
      <vt:lpstr>Heat death of universe:</vt:lpstr>
      <vt:lpstr>Maxwell’s thermodynamical relations: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 - 2</dc:title>
  <dc:creator>Windows User</dc:creator>
  <cp:lastModifiedBy>ROHIPRASH</cp:lastModifiedBy>
  <cp:revision>216</cp:revision>
  <dcterms:created xsi:type="dcterms:W3CDTF">2015-08-09T09:27:19Z</dcterms:created>
  <dcterms:modified xsi:type="dcterms:W3CDTF">2017-09-01T03:03:49Z</dcterms:modified>
</cp:coreProperties>
</file>